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pmPRSettings.xml" ContentType="application/vnd.ms-powerpoint.pmPRSettin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handoutMasterIdLst>
    <p:handoutMasterId r:id="rId35"/>
  </p:handoutMasterIdLst>
  <p:sldIdLst>
    <p:sldId id="266" r:id="rId2"/>
    <p:sldId id="294" r:id="rId3"/>
    <p:sldId id="304" r:id="rId4"/>
    <p:sldId id="295" r:id="rId5"/>
    <p:sldId id="296" r:id="rId6"/>
    <p:sldId id="297" r:id="rId7"/>
    <p:sldId id="299" r:id="rId8"/>
    <p:sldId id="300" r:id="rId9"/>
    <p:sldId id="301" r:id="rId10"/>
    <p:sldId id="298" r:id="rId11"/>
    <p:sldId id="305" r:id="rId12"/>
    <p:sldId id="302" r:id="rId13"/>
    <p:sldId id="303" r:id="rId14"/>
    <p:sldId id="306" r:id="rId15"/>
    <p:sldId id="307" r:id="rId16"/>
    <p:sldId id="308" r:id="rId17"/>
    <p:sldId id="309" r:id="rId18"/>
    <p:sldId id="310" r:id="rId19"/>
    <p:sldId id="272" r:id="rId20"/>
    <p:sldId id="283" r:id="rId21"/>
    <p:sldId id="284" r:id="rId22"/>
    <p:sldId id="271" r:id="rId23"/>
    <p:sldId id="287" r:id="rId24"/>
    <p:sldId id="288" r:id="rId25"/>
    <p:sldId id="311" r:id="rId26"/>
    <p:sldId id="312" r:id="rId27"/>
    <p:sldId id="313" r:id="rId28"/>
    <p:sldId id="314" r:id="rId29"/>
    <p:sldId id="315" r:id="rId30"/>
    <p:sldId id="316" r:id="rId31"/>
    <p:sldId id="317" r:id="rId32"/>
    <p:sldId id="268" r:id="rId3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mPRSettings.xml>      �  <?xml version="1.0" encoding="UTF-8"?>
<!DOCTYPE plist PUBLIC "-//Apple Computer//DTD PLIST 1.0//EN" "http://www.apple.com/DTDs/PropertyList-1.0.dtd">
<plist version="1.0">
<dict>
	<key>com.apple.print.PageFormat.PMHorizontalRes</key>
	<dict>
		<key>com.apple.print.ticket.creator</key>
		<string>com.apple.printingmanager</string>
		<key>com.apple.print.ticket.itemArray</key>
		<array>
			<dict>
				<key>com.apple.print.PageFormat.PMHorizontalRes</key>
				<real>72</real>
				<key>com.apple.print.ticket.client</key>
				<string>com.apple.printingmanager</string>
				<key>com.apple.print.ticket.modDate</key>
				<date>2007-10-17T22:08:01Z</date>
				<key>com.apple.print.ticket.stateFlag</key>
				<integer>0</integer>
			</dict>
		</array>
	</dict>
	<key>com.apple.print.PageFormat.PMOrientation</key>
	<dict>
		<key>com.apple.print.ticket.creator</key>
		<string>com.apple.printingmanager</string>
		<key>com.apple.print.ticket.itemArray</key>
		<array>
			<dict>
				<key>com.apple.print.PageFormat.PMOrientation</key>
				<integer>1</integer>
				<key>com.apple.print.ticket.client</key>
				<string>com.apple.printingmanager</string>
				<key>com.apple.print.ticket.modDate</key>
				<date>2007-10-17T22:08:01Z</date>
				<key>com.apple.print.ticket.stateFlag</key>
				<integer>0</integer>
			</dict>
		</array>
	</dict>
	<key>com.apple.print.PageFormat.PMScaling</key>
	<dict>
		<key>com.apple.print.ticket.creator</key>
		<string>com.apple.printingmanager</string>
		<key>com.apple.print.ticket.itemArray</key>
		<array>
			<dict>
				<key>com.apple.print.PageFormat.PMScaling</key>
				<real>1</real>
				<key>com.apple.print.ticket.client</key>
				<string>com.apple.printingmanager</string>
				<key>com.apple.print.ticket.modDate</key>
				<date>2007-10-17T22:08:01Z</date>
				<key>com.apple.print.ticket.stateFlag</key>
				<integer>0</integer>
			</dict>
		</array>
	</dict>
	<key>com.apple.print.PageFormat.PMVerticalRes</key>
	<dict>
		<key>com.apple.print.ticket.creator</key>
		<string>com.apple.printingmanager</string>
		<key>com.apple.print.ticket.itemArray</key>
		<array>
			<dict>
				<key>com.apple.print.PageFormat.PMVerticalRes</key>
				<real>72</real>
				<key>com.apple.print.ticket.client</key>
				<string>com.apple.printingmanager</string>
				<key>com.apple.print.ticket.modDate</key>
				<date>2007-10-17T22:08:01Z</date>
				<key>com.apple.print.ticket.stateFlag</key>
				<integer>0</integer>
			</dict>
		</array>
	</dict>
	<key>com.apple.print.PageFormat.PMVerticalScaling</key>
	<dict>
		<key>com.apple.print.ticket.creator</key>
		<string>com.apple.printingmanager</string>
		<key>com.apple.print.ticket.itemArray</key>
		<array>
			<dict>
				<key>com.apple.print.PageFormat.PMVerticalScaling</key>
				<real>1</real>
				<key>com.apple.print.ticket.client</key>
				<string>com.apple.printingmanager</string>
				<key>com.apple.print.ticket.modDate</key>
				<date>2007-10-17T22:08:01Z</date>
				<key>com.apple.print.ticket.stateFlag</key>
				<integer>0</integer>
			</dict>
		</array>
	</dict>
	<key>com.apple.print.subTicket.paper_info_ticket</key>
	<dict>
		<key>com.apple.print.PageFormat.PMAdjustedPageRect</key>
		<dict>
			<key>com.apple.print.ticket.creator</key>
			<string>com.apple.printingmanager</string>
			<key>com.apple.print.ticket.itemArray</key>
			<array>
				<dict>
					<key>com.apple.print.PageFormat.PMAdjustedPageRect</key>
					<array>
						<real>0.0</real>
						<real>0.0</real>
						<real>734</real>
						<real>576</real>
					</array>
					<key>com.apple.print.ticket.client</key>
					<string>com.apple.printingmanager</string>
					<key>com.apple.print.ticket.modDate</key>
					<date>2007-10-17T22:08:01Z</date>
					<key>com.apple.print.ticket.stateFlag</key>
					<integer>0</integer>
				</dict>
			</array>
		</dict>
		<key>com.apple.print.PageFormat.PMAdjustedPaperRect</key>
		<dict>
			<key>com.apple.print.ticket.creator</key>
			<string>com.apple.printingmanager</string>
			<key>com.apple.print.ticket.itemArray</key>
			<array>
				<dict>
					<key>com.apple.print.PageFormat.PMAdjustedPaperRect</key>
					<array>
						<real>-18</real>
						<real>-18</real>
						<real>774</real>
						<real>594</real>
					</array>
					<key>com.apple.print.ticket.client</key>
					<string>com.apple.printingmanager</string>
					<key>com.apple.print.ticket.modDate</key>
					<date>2007-10-17T22:08:01Z</date>
					<key>com.apple.print.ticket.stateFlag</key>
					<integer>0</integer>
				</dict>
			</array>
		</dict>
		<key>com.apple.print.PaperInfo.PMPaperName</key>
		<dict>
			<key>com.apple.print.ticket.creator</key>
			<string>com.apple.print.pm.PostScript</string>
			<key>com.apple.print.ticket.itemArray</key>
			<array>
				<dict>
					<key>com.apple.print.PaperInfo.PMPaperName</key>
					<string>na-letter</string>
					<key>com.apple.print.ticket.client</key>
					<string>com.apple.print.pm.PostScript</string>
					<key>com.apple.print.ticket.modDate</key>
					<date>2003-07-01T17:49:36Z</date>
					<key>com.apple.print.ticket.stateFlag</key>
					<integer>1</integer>
				</dict>
			</array>
		</dict>
		<key>com.apple.print.PaperInfo.PMUnadjustedPageRect</key>
		<dict>
			<key>com.apple.print.ticket.creator</key>
			<string>com.apple.print.pm.PostScript</string>
			<key>com.apple.print.ticket.itemArray</key>
			<array>
				<dict>
					<key>com.apple.print.PaperInfo.PMUnadjustedPageRect</key>
					<array>
						<real>0.0</real>
						<real>0.0</real>
						<real>734</real>
						<real>576</real>
					</array>
					<key>com.apple.print.ticket.client</key>
					<string>com.apple.printingmanager</string>
					<key>com.apple.print.ticket.modDate</key>
					<date>2007-10-17T22:08:01Z</date>
					<key>com.apple.print.ticket.stateFlag</key>
					<integer>0</integer>
				</dict>
			</array>
		</dict>
		<key>com.apple.print.PaperInfo.PMUnadjustedPaperRect</key>
		<dict>
			<key>com.apple.print.ticket.creator</key>
			<string>com.apple.print.pm.PostScript</string>
			<key>com.apple.print.ticket.itemArray</key>
			<array>
				<dict>
					<key>com.apple.print.PaperInfo.PMUnadjustedPaperRect</key>
					<array>
						<real>-18</real>
						<real>-18</real>
						<real>774</real>
						<real>594</real>
					</array>
					<key>com.apple.print.ticket.client</key>
					<string>com.apple.printingmanager</string>
					<key>com.apple.print.ticket.modDate</key>
					<date>2007-10-17T22:08:01Z</date>
					<key>com.apple.print.ticket.stateFlag</key>
					<integer>0</integer>
				</dict>
			</array>
		</dict>
		<key>com.apple.print.PaperInfo.ppd.PMPaperName</key>
		<dict>
			<key>com.apple.print.ticket.creator</key>
			<string>com.apple.print.pm.PostScript</string>
			<key>com.apple.print.ticket.itemArray</key>
			<array>
				<dict>
					<key>com.apple.print.PaperInfo.ppd.PMPaperName</key>
					<string>US Letter</string>
					<key>com.apple.print.ticket.client</key>
					<string>com.apple.print.pm.PostScript</string>
					<key>com.apple.print.ticket.modDate</key>
					<date>2003-07-01T17:49:36Z</date>
					<key>com.apple.print.ticket.stateFlag</key>
					<integer>1</integer>
				</dict>
			</array>
		</dict>
		<key>com.apple.print.ticket.APIVersion</key>
		<string>00.20</string>
		<key>com.apple.print.ticket.privateLock</key>
		<false/>
		<key>com.apple.print.ticket.type</key>
		<string>com.apple.print.PaperInfoTicket</string>
	</dict>
	<key>com.apple.print.ticket.APIVersion</key>
	<string>00.20</string>
	<key>com.apple.print.ticket.privateLock</key>
	<false/>
	<key>com.apple.print.ticket.type</key>
	<string>com.apple.print.PageFormatTicket</string>
</dict>
</plist>
   &  <?xml version="1.0" encoding="UTF-8"?>
<!DOCTYPE plist PUBLIC "-//Apple Computer//DTD PLIST 1.0//EN" "http://www.apple.com/DTDs/PropertyList-1.0.dtd">
<plist version="1.0">
<dict>
	<key>com.apple.print.DocumentTicket.PMSpoolFormat</key>
	<dict>
		<key>com.apple.print.ticket.creator</key>
		<string>com.apple.printingmanager</string>
		<key>com.apple.print.ticket.itemArray</key>
		<array>
			<dict>
				<key>com.apple.print.DocumentTicket.PMSpoolFormat</key>
				<string>application/pdf</string>
				<key>com.apple.print.ticket.client</key>
				<string>com.apple.printingmanager</string>
				<key>com.apple.print.ticket.modDate</key>
				<date>2007-10-17T22:08:01Z</date>
				<key>com.apple.print.ticket.stateFlag</key>
				<integer>0</integer>
			</dict>
		</array>
	</dict>
	<key>com.apple.print.PrintSettings.PMColorMatchingMode</key>
	<dict>
		<key>com.apple.print.ticket.creator</key>
		<string>com.apple.printingmanager</string>
		<key>com.apple.print.ticket.itemArray</key>
		<array>
			<dict>
				<key>com.apple.print.PrintSettings.PMColorMatchingMode</key>
				<integer>0</integer>
				<key>com.apple.print.ticket.client</key>
				<string>com.apple.printingmanager</string>
				<key>com.apple.print.ticket.modDate</key>
				<date>2007-10-17T22:08:01Z</date>
				<key>com.apple.print.ticket.stateFlag</key>
				<integer>0</integer>
			</dict>
		</array>
	</dict>
	<key>com.apple.print.PrintSettings.PMColorSyncProfileID</key>
	<dict>
		<key>com.apple.print.ticket.creator</key>
		<string>com.apple.printingmanager</string>
		<key>com.apple.print.ticket.itemArray</key>
		<array>
			<dict>
				<key>com.apple.print.PrintSettings.PMColorSyncProfileID</key>
				<integer>1580</integer>
				<key>com.apple.print.ticket.client</key>
				<string>com.apple.printingmanager</string>
				<key>com.apple.print.ticket.modDate</key>
				<date>2007-10-17T22:08:01Z</date>
				<key>com.apple.print.ticket.stateFlag</key>
				<integer>0</integer>
			</dict>
		</array>
	</dict>
	<key>com.apple.print.PrintSettings.PMCopies</key>
	<dict>
		<key>com.apple.print.ticket.creator</key>
		<string>com.apple.printingmanager</string>
		<key>com.apple.print.ticket.itemArray</key>
		<array>
			<dict>
				<key>com.apple.print.PrintSettings.PMCopies</key>
				<integer>1</integer>
				<key>com.apple.print.ticket.client</key>
				<string>com.apple.printingmanager</string>
				<key>com.apple.print.ticket.modDate</key>
				<date>2007-10-17T22:08:01Z</date>
				<key>com.apple.print.ticket.stateFlag</key>
				<integer>0</integer>
			</dict>
		</array>
	</dict>
	<key>com.apple.print.PrintSettings.PMCopyCollate</key>
	<dict>
		<key>com.apple.print.ticket.creator</key>
		<string>com.apple.printingmanager</string>
		<key>com.apple.print.ticket.itemArray</key>
		<array>
			<dict>
				<key>com.apple.print.PrintSettings.PMCopyCollate</key>
				<true/>
				<key>com.apple.print.ticket.client</key>
				<string>com.apple.printingmanager</string>
				<key>com.apple.print.ticket.modDate</key>
				<date>2007-10-17T22:08:01Z</date>
				<key>com.apple.print.ticket.stateFlag</key>
				<integer>0</integer>
			</dict>
		</array>
	</dict>
	<key>com.apple.print.PrintSettings.PMFirstPage</key>
	<dict>
		<key>com.apple.print.ticket.creator</key>
		<string>com.apple.printingmanager</string>
		<key>com.apple.print.ticket.itemArray</key>
		<array>
			<dict>
				<key>com.apple.print.PrintSettings.PMFirstPage</key>
				<integer>1</integer>
				<key>com.apple.print.ticket.client</key>
				<string>com.apple.printingmanager</string>
				<key>com.apple.print.ticket.modDate</key>
				<date>2007-10-17T22:08:01Z</date>
				<key>com.apple.print.ticket.stateFlag</key>
				<integer>0</integer>
			</dict>
		</array>
	</dict>
	<key>com.apple.print.PrintSettings.PMLastPage</key>
	<dict>
		<key>com.apple.print.ticket.creator</key>
		<string>com.apple.printingmanager</string>
		<key>com.apple.print.ticket.itemArray</key>
		<array>
			<dict>
				<key>com.apple.print.PrintSettings.PMLastPage</key>
				<integer>2147483647</integer>
				<key>com.apple.print.ticket.client</key>
				<string>com.apple.printingmanager</string>
				<key>com.apple.print.ticket.modDate</key>
				<date>2007-10-17T22:08:01Z</date>
				<key>com.apple.print.ticket.stateFlag</key>
				<integer>0</integer>
			</dict>
		</array>
	</dict>
	<key>com.apple.print.PrintSettings.PMPageRange</key>
	<dict>
		<key>com.apple.print.ticket.creator</key>
		<string>com.apple.printingmanager</string>
		<key>com.apple.print.ticket.itemArray</key>
		<array>
			<dict>
				<key>com.apple.print.PrintSettings.PMPageRange</key>
				<array>
					<integer>1</integer>
					<integer>2147483647</integer>
				</array>
				<key>com.apple.print.ticket.client</key>
				<string>com.apple.printingmanager</string>
				<key>com.apple.print.ticket.modDate</key>
				<date>2007-10-17T22:08:01Z</date>
				<key>com.apple.print.ticket.stateFlag</key>
				<integer>0</integer>
			</dict>
		</array>
	</dict>
	<key>com.apple.print.ticket.APIVersion</key>
	<string>00.20</string>
	<key>com.apple.print.ticket.privateLock</key>
	<false/>
	<key>com.apple.print.ticket.type</key>
	<string>com.apple.print.PrintSettingsTicket</string>
</dict>
</pli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CF7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86522" autoAdjust="0"/>
  </p:normalViewPr>
  <p:slideViewPr>
    <p:cSldViewPr>
      <p:cViewPr varScale="1">
        <p:scale>
          <a:sx n="96" d="100"/>
          <a:sy n="96" d="100"/>
        </p:scale>
        <p:origin x="-142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7" Type="http://schemas.openxmlformats.org/officeDocument/2006/relationships/pmPRSettings" Target="pmPRSetting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46F237EC-BDF8-40A3-B877-9980D0318323}" type="datetimeFigureOut">
              <a:rPr lang="en-US" smtClean="0"/>
              <a:pPr/>
              <a:t>9/16/2014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0FCEA00-AE93-4E97-9BC3-45F1AE559376}" type="slidenum">
              <a:rPr lang="en-US" smtClean="0"/>
              <a:pPr/>
              <a:t>‹#›</a:t>
            </a:fld>
            <a:endParaRPr lang="en-US"/>
          </a:p>
        </p:txBody>
      </p:sp>
    </p:spTree>
    <p:extLst>
      <p:ext uri="{BB962C8B-B14F-4D97-AF65-F5344CB8AC3E}">
        <p14:creationId xmlns:p14="http://schemas.microsoft.com/office/powerpoint/2010/main" val="3189626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FDD1139-F2D9-4C22-8F49-AC5BE7F6EDB9}" type="datetimeFigureOut">
              <a:rPr lang="en-US" smtClean="0"/>
              <a:pPr/>
              <a:t>9/16/2014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D6B65CB-1B65-4805-9FD7-ADCE0E8FBE21}" type="slidenum">
              <a:rPr lang="en-US" smtClean="0"/>
              <a:pPr/>
              <a:t>‹#›</a:t>
            </a:fld>
            <a:endParaRPr lang="en-US"/>
          </a:p>
        </p:txBody>
      </p:sp>
    </p:spTree>
    <p:extLst>
      <p:ext uri="{BB962C8B-B14F-4D97-AF65-F5344CB8AC3E}">
        <p14:creationId xmlns:p14="http://schemas.microsoft.com/office/powerpoint/2010/main" val="1162538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FF is</a:t>
            </a:r>
            <a:r>
              <a:rPr lang="en-US" baseline="0" dirty="0" smtClean="0"/>
              <a:t> designed to taste good, is inexpensive, and convenient</a:t>
            </a:r>
          </a:p>
          <a:p>
            <a:pPr>
              <a:buFont typeface="Arial" pitchFamily="34" charset="0"/>
              <a:buChar char="•"/>
            </a:pPr>
            <a:r>
              <a:rPr lang="en-US" baseline="0" dirty="0" smtClean="0"/>
              <a:t> FF consumption</a:t>
            </a:r>
          </a:p>
          <a:p>
            <a:pPr lvl="1">
              <a:buFont typeface="Wingdings"/>
              <a:buChar char="à"/>
            </a:pPr>
            <a:r>
              <a:rPr lang="en-US" baseline="0" dirty="0" smtClean="0">
                <a:sym typeface="Wingdings" pitchFamily="2" charset="2"/>
              </a:rPr>
              <a:t>Prevalent in males and females</a:t>
            </a:r>
          </a:p>
          <a:p>
            <a:pPr lvl="1">
              <a:buFont typeface="Wingdings"/>
              <a:buChar char="à"/>
            </a:pPr>
            <a:r>
              <a:rPr lang="en-US" baseline="0" dirty="0" smtClean="0">
                <a:sym typeface="Wingdings" pitchFamily="2" charset="2"/>
              </a:rPr>
              <a:t>All racial and ethnic groups</a:t>
            </a:r>
          </a:p>
          <a:p>
            <a:pPr lvl="1">
              <a:buFont typeface="Wingdings"/>
              <a:buChar char="à"/>
            </a:pPr>
            <a:r>
              <a:rPr lang="en-US" baseline="0" dirty="0" smtClean="0">
                <a:sym typeface="Wingdings" pitchFamily="2" charset="2"/>
              </a:rPr>
              <a:t>All regions of the country</a:t>
            </a:r>
          </a:p>
          <a:p>
            <a:pPr lvl="1">
              <a:buFont typeface="Wingdings"/>
              <a:buChar char="à"/>
            </a:pPr>
            <a:r>
              <a:rPr lang="en-US" baseline="0" dirty="0" smtClean="0">
                <a:sym typeface="Wingdings" pitchFamily="2" charset="2"/>
              </a:rPr>
              <a:t>On any given day ¼ of the US adult population visits a FF restaurant </a:t>
            </a:r>
          </a:p>
          <a:p>
            <a:pPr lvl="1">
              <a:buFont typeface="Wingdings"/>
              <a:buNone/>
            </a:pPr>
            <a:endParaRPr lang="en-US" baseline="0" dirty="0" smtClean="0">
              <a:sym typeface="Wingdings" pitchFamily="2" charset="2"/>
            </a:endParaRPr>
          </a:p>
          <a:p>
            <a:pPr>
              <a:buFont typeface="Arial" pitchFamily="34" charset="0"/>
              <a:buChar char="•"/>
            </a:pPr>
            <a:r>
              <a:rPr lang="en-US" dirty="0" smtClean="0"/>
              <a:t> Fast food is cooked in bulk in advance and kept hot. It is finished and packaged to order, and is usually ready</a:t>
            </a:r>
            <a:r>
              <a:rPr lang="en-US" baseline="0" dirty="0" smtClean="0"/>
              <a:t> to take away</a:t>
            </a:r>
          </a:p>
          <a:p>
            <a:pPr>
              <a:buFont typeface="Arial" pitchFamily="34" charset="0"/>
              <a:buChar char="•"/>
            </a:pPr>
            <a:r>
              <a:rPr lang="en-US" baseline="0" dirty="0" smtClean="0"/>
              <a:t> </a:t>
            </a:r>
            <a:r>
              <a:rPr lang="en-US" dirty="0" smtClean="0"/>
              <a:t>Fast food is a growing component of the American diet, and the frequency of fast-food use has increased dramatically since the early 1970s. </a:t>
            </a:r>
          </a:p>
          <a:p>
            <a:pPr>
              <a:buFont typeface="Arial" pitchFamily="34" charset="0"/>
              <a:buChar char="•"/>
            </a:pPr>
            <a:r>
              <a:rPr lang="en-US" dirty="0" smtClean="0"/>
              <a:t> Three of ten consumers agreed that meals at a restaurant or fast-food establishment are essential to the way they live. </a:t>
            </a:r>
          </a:p>
          <a:p>
            <a:pPr>
              <a:buFont typeface="Arial" pitchFamily="34" charset="0"/>
              <a:buChar char="•"/>
            </a:pPr>
            <a:endParaRPr lang="en-US" dirty="0" smtClean="0"/>
          </a:p>
          <a:p>
            <a:pPr>
              <a:buFont typeface="Arial" pitchFamily="34" charset="0"/>
              <a:buChar char="•"/>
            </a:pPr>
            <a:r>
              <a:rPr lang="en-US" dirty="0" smtClean="0"/>
              <a:t> FF consumption has been shown</a:t>
            </a:r>
            <a:r>
              <a:rPr lang="en-US" baseline="0" dirty="0" smtClean="0"/>
              <a:t> to increase calorie intake, promote weight gain, and elevate risk of diabetes and obesity</a:t>
            </a:r>
            <a:endParaRPr lang="en-US" baseline="0" dirty="0" smtClean="0">
              <a:sym typeface="Wingdings" pitchFamily="2" charset="2"/>
            </a:endParaRPr>
          </a:p>
          <a:p>
            <a:pPr>
              <a:buFont typeface="Arial" pitchFamily="34" charset="0"/>
              <a:buChar char="•"/>
            </a:pPr>
            <a:r>
              <a:rPr lang="en-US" baseline="0" dirty="0" smtClean="0">
                <a:sym typeface="Wingdings" pitchFamily="2" charset="2"/>
              </a:rPr>
              <a:t> studies show that children who eat FF consume more fat, carbohydrates, and sugar-sweetened beverages</a:t>
            </a:r>
          </a:p>
          <a:p>
            <a:pPr>
              <a:buFont typeface="Arial" pitchFamily="34" charset="0"/>
              <a:buNone/>
            </a:pPr>
            <a:r>
              <a:rPr lang="en-US" baseline="0" dirty="0" smtClean="0">
                <a:sym typeface="Wingdings" pitchFamily="2" charset="2"/>
              </a:rPr>
              <a:t>		                  consume less fiber, milk, fruits, non-starchy veggies</a:t>
            </a:r>
          </a:p>
          <a:p>
            <a:pPr>
              <a:buFont typeface="Arial" pitchFamily="34" charset="0"/>
              <a:buNone/>
            </a:pPr>
            <a:endParaRPr lang="en-US" baseline="0" dirty="0" smtClean="0">
              <a:sym typeface="Wingdings" pitchFamily="2" charset="2"/>
            </a:endParaRPr>
          </a:p>
          <a:p>
            <a:pPr>
              <a:buFont typeface="Arial" pitchFamily="34" charset="0"/>
              <a:buNone/>
            </a:pPr>
            <a:r>
              <a:rPr lang="en-US" baseline="0" dirty="0" smtClean="0">
                <a:sym typeface="Wingdings" pitchFamily="2" charset="2"/>
              </a:rPr>
              <a:t>OBESITY</a:t>
            </a:r>
          </a:p>
          <a:p>
            <a:pPr>
              <a:buFontTx/>
              <a:buChar char="-"/>
            </a:pPr>
            <a:r>
              <a:rPr lang="en-US" baseline="0" dirty="0" smtClean="0">
                <a:sym typeface="Wingdings" pitchFamily="2" charset="2"/>
              </a:rPr>
              <a:t>#1 health threat to Americans (CDC)</a:t>
            </a:r>
          </a:p>
          <a:p>
            <a:pPr>
              <a:buFontTx/>
              <a:buChar char="-"/>
            </a:pPr>
            <a:r>
              <a:rPr lang="en-US" baseline="0" dirty="0" smtClean="0">
                <a:sym typeface="Wingdings" pitchFamily="2" charset="2"/>
              </a:rPr>
              <a:t>2</a:t>
            </a:r>
            <a:r>
              <a:rPr lang="en-US" baseline="30000" dirty="0" smtClean="0">
                <a:sym typeface="Wingdings" pitchFamily="2" charset="2"/>
              </a:rPr>
              <a:t>nd</a:t>
            </a:r>
            <a:r>
              <a:rPr lang="en-US" baseline="0" dirty="0" smtClean="0">
                <a:sym typeface="Wingdings" pitchFamily="2" charset="2"/>
              </a:rPr>
              <a:t> leading cause of preventable death (400,000/yr)</a:t>
            </a:r>
          </a:p>
          <a:p>
            <a:pPr>
              <a:buFontTx/>
              <a:buChar char="-"/>
            </a:pPr>
            <a:r>
              <a:rPr lang="en-US" baseline="0" dirty="0" smtClean="0">
                <a:sym typeface="Wingdings" pitchFamily="2" charset="2"/>
              </a:rPr>
              <a:t>60 million American adults are obese, 127 million overweight</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6EE3905D-1663-481C-8003-E513D6A1F70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You may want to</a:t>
            </a:r>
            <a:r>
              <a:rPr lang="en-US" baseline="0" dirty="0" smtClean="0"/>
              <a:t> address the difference between organic and inorganic; </a:t>
            </a:r>
            <a:r>
              <a:rPr lang="en-US" sz="1200" b="0" i="0" kern="1200" baseline="0" dirty="0" smtClean="0">
                <a:solidFill>
                  <a:schemeClr val="tx1"/>
                </a:solidFill>
                <a:effectLst/>
                <a:latin typeface="+mn-lt"/>
                <a:ea typeface="+mn-ea"/>
                <a:cs typeface="+mn-cs"/>
              </a:rPr>
              <a:t>e</a:t>
            </a:r>
            <a:r>
              <a:rPr lang="en-US" sz="1200" b="0" i="0" kern="1200" dirty="0" smtClean="0">
                <a:solidFill>
                  <a:schemeClr val="tx1"/>
                </a:solidFill>
                <a:effectLst/>
                <a:latin typeface="+mn-lt"/>
                <a:ea typeface="+mn-ea"/>
                <a:cs typeface="+mn-cs"/>
              </a:rPr>
              <a:t>verything</a:t>
            </a:r>
            <a:r>
              <a:rPr lang="en-US" sz="1200" b="0" i="0" kern="1200" baseline="0" dirty="0" smtClean="0">
                <a:solidFill>
                  <a:schemeClr val="tx1"/>
                </a:solidFill>
                <a:effectLst/>
                <a:latin typeface="+mn-lt"/>
                <a:ea typeface="+mn-ea"/>
                <a:cs typeface="+mn-cs"/>
              </a:rPr>
              <a:t> discussed so far, excluding minerals has been an organic compound.</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The primary difference between organic compounds and inorganic compounds is that organic compounds always contain carbon while most inorganic compounds do not contain carbon. Also, almost all organic compounds contain carbon-hydrogen or C-H bonds.</a:t>
            </a:r>
          </a:p>
          <a:p>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6B65CB-1B65-4805-9FD7-ADCE0E8FBE2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spcBef>
                <a:spcPts val="250"/>
              </a:spcBef>
              <a:spcAft>
                <a:spcPct val="0"/>
              </a:spcAft>
              <a:buClr>
                <a:srgbClr val="FF7F00"/>
              </a:buClr>
              <a:buSzPct val="80000"/>
              <a:buFont typeface="Wingdings 2" pitchFamily="18" charset="2"/>
              <a:buNone/>
              <a:defRPr/>
            </a:pPr>
            <a:r>
              <a:rPr lang="en-US" sz="2400" kern="0" dirty="0" smtClean="0">
                <a:solidFill>
                  <a:srgbClr val="00AFFF"/>
                </a:solidFill>
              </a:rPr>
              <a:t>Non-essential nutrients</a:t>
            </a:r>
            <a:r>
              <a:rPr lang="en-US" sz="2400" kern="0" baseline="0" dirty="0" smtClean="0">
                <a:solidFill>
                  <a:srgbClr val="00AFFF"/>
                </a:solidFill>
              </a:rPr>
              <a:t> </a:t>
            </a:r>
            <a:r>
              <a:rPr lang="en-US" kern="0" dirty="0" smtClean="0">
                <a:solidFill>
                  <a:srgbClr val="00AFFF"/>
                </a:solidFill>
              </a:rPr>
              <a:t>are materials that our bodies can assemble from other food components.</a:t>
            </a:r>
            <a:r>
              <a:rPr lang="en-US" kern="0" baseline="0" dirty="0" smtClean="0">
                <a:solidFill>
                  <a:srgbClr val="00AFFF"/>
                </a:solidFill>
              </a:rPr>
              <a:t> </a:t>
            </a:r>
            <a:r>
              <a:rPr lang="en-US" kern="0" dirty="0" smtClean="0">
                <a:solidFill>
                  <a:srgbClr val="00AFFF"/>
                </a:solidFill>
              </a:rPr>
              <a:t>i.e., carbohydrates</a:t>
            </a:r>
          </a:p>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11</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United States Department of Agriculture (USDA) </a:t>
            </a:r>
            <a:r>
              <a:rPr lang="en-US" sz="1200" kern="1200" dirty="0" smtClean="0">
                <a:solidFill>
                  <a:schemeClr val="tx1"/>
                </a:solidFill>
                <a:effectLst/>
                <a:latin typeface="+mn-lt"/>
                <a:ea typeface="+mn-ea"/>
                <a:cs typeface="+mn-cs"/>
              </a:rPr>
              <a:t>is the federal department responsible for developing and carrying out policies on farming, agriculture, forestry and food. In 2011, the USDA published a tool called </a:t>
            </a:r>
            <a:r>
              <a:rPr lang="en-US" sz="1200" b="1" kern="1200" dirty="0" err="1" smtClean="0">
                <a:solidFill>
                  <a:schemeClr val="tx1"/>
                </a:solidFill>
                <a:effectLst/>
                <a:latin typeface="+mn-lt"/>
                <a:ea typeface="+mn-ea"/>
                <a:cs typeface="+mn-cs"/>
              </a:rPr>
              <a:t>MyPlate</a:t>
            </a:r>
            <a:r>
              <a:rPr lang="en-US" sz="1200" kern="1200" dirty="0" smtClean="0">
                <a:solidFill>
                  <a:schemeClr val="tx1"/>
                </a:solidFill>
                <a:effectLst/>
                <a:latin typeface="+mn-lt"/>
                <a:ea typeface="+mn-ea"/>
                <a:cs typeface="+mn-cs"/>
              </a:rPr>
              <a:t>, which is an updated version of food pyramids that we may be accustomed to seeing in educational and medical settings. The USDA states that “</a:t>
            </a:r>
            <a:r>
              <a:rPr lang="en-US" sz="1200" kern="1200" dirty="0" err="1" smtClean="0">
                <a:solidFill>
                  <a:schemeClr val="tx1"/>
                </a:solidFill>
                <a:effectLst/>
                <a:latin typeface="+mn-lt"/>
                <a:ea typeface="+mn-ea"/>
                <a:cs typeface="+mn-cs"/>
              </a:rPr>
              <a:t>MyPlate</a:t>
            </a:r>
            <a:r>
              <a:rPr lang="en-US" sz="1200" kern="1200" dirty="0" smtClean="0">
                <a:solidFill>
                  <a:schemeClr val="tx1"/>
                </a:solidFill>
                <a:effectLst/>
                <a:latin typeface="+mn-lt"/>
                <a:ea typeface="+mn-ea"/>
                <a:cs typeface="+mn-cs"/>
              </a:rPr>
              <a:t> illustrates the five food groups that are the building blocks for a healthy diet using a familiar image—a place setting for a meal.” </a:t>
            </a:r>
            <a:r>
              <a:rPr lang="en-US" sz="1200" kern="1200" dirty="0" err="1" smtClean="0">
                <a:solidFill>
                  <a:schemeClr val="tx1"/>
                </a:solidFill>
                <a:effectLst/>
                <a:latin typeface="+mn-lt"/>
                <a:ea typeface="+mn-ea"/>
                <a:cs typeface="+mn-cs"/>
              </a:rPr>
              <a:t>MyPlate</a:t>
            </a:r>
            <a:r>
              <a:rPr lang="en-US" sz="1200" kern="1200" dirty="0" smtClean="0">
                <a:solidFill>
                  <a:schemeClr val="tx1"/>
                </a:solidFill>
                <a:effectLst/>
                <a:latin typeface="+mn-lt"/>
                <a:ea typeface="+mn-ea"/>
                <a:cs typeface="+mn-cs"/>
              </a:rPr>
              <a:t> recommends a daily diet composed of 30% grains, 20% proteins, 30% vegetables, and 20% fruits. A smaller serving of dairy is recommended. Take note that these amounts vary with several factors including gender, age, level of physical activity, pregnancy, and state of health. </a:t>
            </a:r>
          </a:p>
          <a:p>
            <a:r>
              <a:rPr lang="en-US" sz="1200" kern="1200" dirty="0" smtClean="0">
                <a:solidFill>
                  <a:schemeClr val="tx1"/>
                </a:solidFill>
                <a:effectLst/>
                <a:latin typeface="+mn-lt"/>
                <a:ea typeface="+mn-ea"/>
                <a:cs typeface="+mn-cs"/>
              </a:rPr>
              <a:t> </a:t>
            </a:r>
          </a:p>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 Note</a:t>
            </a:r>
            <a:r>
              <a:rPr lang="en-US" baseline="0" dirty="0" smtClean="0"/>
              <a:t>: you already discussed proteins… now you will explain the remaining 4 sections on the plate- grains, vegetable, fruit, and dairy.</a:t>
            </a:r>
          </a:p>
          <a:p>
            <a:pPr eaLnBrk="1" hangingPunct="1"/>
            <a:endParaRPr lang="en-US" baseline="0" dirty="0" smtClean="0"/>
          </a:p>
          <a:p>
            <a:pPr marL="171450" indent="-171450" eaLnBrk="1" hangingPunct="1">
              <a:buFont typeface="Arial" pitchFamily="34" charset="0"/>
              <a:buChar char="•"/>
            </a:pPr>
            <a:r>
              <a:rPr lang="en-US" dirty="0" smtClean="0"/>
              <a:t>Grain contains…</a:t>
            </a:r>
          </a:p>
          <a:p>
            <a:pPr eaLnBrk="1" hangingPunct="1"/>
            <a:r>
              <a:rPr lang="en-US" dirty="0" smtClean="0"/>
              <a:t>Vitamin B6 – helps with growth an brain function</a:t>
            </a:r>
          </a:p>
          <a:p>
            <a:pPr eaLnBrk="1" hangingPunct="1"/>
            <a:r>
              <a:rPr lang="en-US" dirty="0" smtClean="0"/>
              <a:t>Carbohydrates – source of fuel for our bodies, fast energy</a:t>
            </a:r>
          </a:p>
          <a:p>
            <a:pPr eaLnBrk="1" hangingPunct="1"/>
            <a:r>
              <a:rPr lang="en-US" dirty="0" smtClean="0"/>
              <a:t>Thiamin – strengthens our nervous system</a:t>
            </a:r>
          </a:p>
          <a:p>
            <a:endParaRPr lang="en-US" dirty="0" smtClean="0"/>
          </a:p>
          <a:p>
            <a:pPr marL="171450" indent="-171450">
              <a:buFont typeface="Arial" pitchFamily="34" charset="0"/>
              <a:buChar char="•"/>
            </a:pPr>
            <a:r>
              <a:rPr lang="en-US" dirty="0" smtClean="0"/>
              <a:t>Try to eat 3-8 ounces a day (preferably</a:t>
            </a:r>
            <a:r>
              <a:rPr lang="en-US" baseline="0" dirty="0" smtClean="0"/>
              <a:t> whole grains)</a:t>
            </a:r>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Vegetables can be good sources of carbohydrates and proteins (not essential amino acids), but they tend to be lower in fats.</a:t>
            </a:r>
            <a:r>
              <a:rPr lang="en-US" sz="1200" kern="1200" baseline="0" dirty="0" smtClean="0">
                <a:solidFill>
                  <a:schemeClr val="tx1"/>
                </a:solidFill>
                <a:effectLst/>
                <a:latin typeface="+mn-lt"/>
                <a:ea typeface="+mn-ea"/>
                <a:cs typeface="+mn-cs"/>
              </a:rPr>
              <a:t> </a:t>
            </a:r>
          </a:p>
          <a:p>
            <a:pPr marL="171450" indent="-171450" eaLnBrk="1" hangingPunct="1">
              <a:buFont typeface="Arial" pitchFamily="34" charset="0"/>
              <a:buChar char="•"/>
            </a:pPr>
            <a:r>
              <a:rPr lang="en-US" dirty="0" smtClean="0"/>
              <a:t>Vegetables contain…</a:t>
            </a:r>
          </a:p>
          <a:p>
            <a:pPr eaLnBrk="1" hangingPunct="1"/>
            <a:r>
              <a:rPr lang="en-US" dirty="0" smtClean="0"/>
              <a:t>Vitamin A – helps our skin and hair stay healthy as well as help us grow</a:t>
            </a:r>
          </a:p>
          <a:p>
            <a:pPr eaLnBrk="1" hangingPunct="1"/>
            <a:r>
              <a:rPr lang="en-US" dirty="0" smtClean="0"/>
              <a:t>Vitamin C –helps our bodies absorb iron, and good for our teeth and gums</a:t>
            </a:r>
          </a:p>
          <a:p>
            <a:pPr eaLnBrk="1" hangingPunct="1"/>
            <a:r>
              <a:rPr lang="en-US" dirty="0" smtClean="0"/>
              <a:t>Vitamin B6 – helps with growth an brain function</a:t>
            </a:r>
          </a:p>
          <a:p>
            <a:pPr eaLnBrk="1" hangingPunct="1"/>
            <a:r>
              <a:rPr lang="en-US" dirty="0" smtClean="0"/>
              <a:t>Fiber – Good for our digestive system and heart.  Can prevent heart disease and cancer</a:t>
            </a:r>
          </a:p>
          <a:p>
            <a:pPr marL="171450" indent="-171450">
              <a:buFont typeface="Arial" pitchFamily="34" charset="0"/>
              <a:buChar char="•"/>
            </a:pPr>
            <a:r>
              <a:rPr lang="en-US" sz="1200" kern="1200" dirty="0" smtClean="0">
                <a:solidFill>
                  <a:schemeClr val="tx1"/>
                </a:solidFill>
                <a:effectLst/>
                <a:latin typeface="+mn-lt"/>
                <a:ea typeface="+mn-ea"/>
                <a:cs typeface="+mn-cs"/>
              </a:rPr>
              <a:t>The benefits of having vegetables as a part of a balanced diet include reducing the risk of heart disease, high blood pressure, many types of cancers, obesity, and type 2 diabetes. Also, it can prevent the formation of kidney stones and prevent bone loss. </a:t>
            </a:r>
          </a:p>
          <a:p>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Try to eat 1-3 cups per 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eaLnBrk="1" hangingPunct="1"/>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eaLnBrk="1" hangingPunct="1">
              <a:buFont typeface="Arial" pitchFamily="34" charset="0"/>
              <a:buChar char="•"/>
            </a:pPr>
            <a:r>
              <a:rPr lang="en-US" dirty="0" smtClean="0"/>
              <a:t>Fruit contain…</a:t>
            </a:r>
          </a:p>
          <a:p>
            <a:pPr eaLnBrk="1" hangingPunct="1"/>
            <a:r>
              <a:rPr lang="en-US" dirty="0" smtClean="0"/>
              <a:t>Vitamin A – helps our skin and hair stay healthy as well as help us grow</a:t>
            </a:r>
          </a:p>
          <a:p>
            <a:pPr eaLnBrk="1" hangingPunct="1"/>
            <a:r>
              <a:rPr lang="en-US" dirty="0" smtClean="0"/>
              <a:t>Vitamin C –helps our bodies absorb iron, and good for our teeth and gums</a:t>
            </a:r>
          </a:p>
          <a:p>
            <a:pPr eaLnBrk="1" hangingPunct="1"/>
            <a:r>
              <a:rPr lang="en-US" dirty="0" smtClean="0"/>
              <a:t>Potassium – which works with our muscles</a:t>
            </a:r>
          </a:p>
          <a:p>
            <a:pPr eaLnBrk="1" hangingPunct="1"/>
            <a:r>
              <a:rPr lang="en-US" dirty="0" smtClean="0"/>
              <a:t>Fiber – Good for our digestive system and heart.  Can prevent heart disease and cancer</a:t>
            </a:r>
          </a:p>
          <a:p>
            <a:pPr eaLnBrk="1" hangingPunct="1"/>
            <a:r>
              <a:rPr lang="en-US" dirty="0" smtClean="0"/>
              <a:t>Carbohydrates – source of fuel for our bodies, fast energy.</a:t>
            </a:r>
          </a:p>
          <a:p>
            <a:pPr eaLnBrk="1" hangingPunct="1"/>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Try to eat 1-2 cups per day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6B65CB-1B65-4805-9FD7-ADCE0E8FBE2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eaLnBrk="1" hangingPunct="1">
              <a:buFont typeface="Arial" pitchFamily="34" charset="0"/>
              <a:buChar char="•"/>
            </a:pPr>
            <a:r>
              <a:rPr lang="en-US" dirty="0" smtClean="0"/>
              <a:t>Dairy contains…</a:t>
            </a:r>
          </a:p>
          <a:p>
            <a:pPr eaLnBrk="1" hangingPunct="1"/>
            <a:r>
              <a:rPr lang="en-US" dirty="0" smtClean="0"/>
              <a:t>Calcium – builds strong teeth and bones</a:t>
            </a:r>
          </a:p>
          <a:p>
            <a:pPr eaLnBrk="1" hangingPunct="1"/>
            <a:r>
              <a:rPr lang="en-US" dirty="0" smtClean="0"/>
              <a:t>Protein - grow and help repair body tissue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effectLst/>
                <a:latin typeface="+mn-lt"/>
                <a:ea typeface="+mn-ea"/>
                <a:cs typeface="+mn-cs"/>
              </a:rPr>
              <a:t>The USDA recommends that we should choose dairy products that are low-fat or fat-free. These dairy products are usually high in the mineral calcium. Some dairy products that are high in fats, such as butter, cream, and cream cheese are usually not a good source of calcium.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Try to eat 1-2 cups per day</a:t>
            </a:r>
          </a:p>
          <a:p>
            <a:pPr eaLnBrk="1" hangingPunct="1"/>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6B65CB-1B65-4805-9FD7-ADCE0E8FBE2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18</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Sodium</a:t>
            </a:r>
            <a:r>
              <a:rPr lang="en-US" b="1" dirty="0" smtClean="0"/>
              <a:t> </a:t>
            </a:r>
            <a:r>
              <a:rPr lang="en-US" dirty="0" smtClean="0"/>
              <a:t>is a mineral that is most often found in table salt.  </a:t>
            </a:r>
            <a:r>
              <a:rPr lang="en-US" b="1" dirty="0" smtClean="0"/>
              <a:t>Sodium</a:t>
            </a:r>
            <a:r>
              <a:rPr lang="en-US" dirty="0" smtClean="0"/>
              <a:t> is something that our body needs in appropriate amounts everyday to help carry out nerve transmissions and maintain pH balances in our bodies. If consumed in excess,</a:t>
            </a:r>
            <a:r>
              <a:rPr lang="en-US" baseline="0" dirty="0" smtClean="0"/>
              <a:t> there are physiological consequences.</a:t>
            </a:r>
            <a:endParaRPr lang="en-US" dirty="0" smtClean="0"/>
          </a:p>
          <a:p>
            <a:endParaRPr lang="en-US" dirty="0" smtClean="0"/>
          </a:p>
          <a:p>
            <a:pPr marL="171450" indent="-171450">
              <a:buFont typeface="Arial" pitchFamily="34" charset="0"/>
              <a:buChar char="•"/>
            </a:pPr>
            <a:r>
              <a:rPr lang="en-US" dirty="0" smtClean="0"/>
              <a:t>New government standards for acceptable levels of sodium in food are being</a:t>
            </a:r>
            <a:r>
              <a:rPr lang="en-US" baseline="0" dirty="0" smtClean="0"/>
              <a:t> considered</a:t>
            </a:r>
          </a:p>
          <a:p>
            <a:pPr marL="171450" indent="-171450">
              <a:buFont typeface="Arial" pitchFamily="34" charset="0"/>
              <a:buChar char="•"/>
            </a:pPr>
            <a:r>
              <a:rPr lang="en-US" dirty="0" smtClean="0"/>
              <a:t>Food manufacturers (e.g.</a:t>
            </a:r>
            <a:r>
              <a:rPr lang="en-US" baseline="0" dirty="0" smtClean="0"/>
              <a:t> Kraft) and whole cities (NYC) are tackling sodium in the food that is served</a:t>
            </a:r>
          </a:p>
          <a:p>
            <a:pPr>
              <a:buFontTx/>
              <a:buNone/>
            </a:pPr>
            <a:endParaRPr lang="en-US" baseline="0" dirty="0" smtClean="0"/>
          </a:p>
          <a:p>
            <a:pPr marL="171450" indent="-171450">
              <a:buFont typeface="Arial" pitchFamily="34" charset="0"/>
              <a:buChar char="•"/>
            </a:pPr>
            <a:r>
              <a:rPr lang="en-US" dirty="0" smtClean="0"/>
              <a:t>Most people consume far more sodium than is physiologically needed</a:t>
            </a:r>
          </a:p>
          <a:p>
            <a:pPr>
              <a:buFontTx/>
              <a:buChar char="-"/>
            </a:pPr>
            <a:endParaRPr lang="en-US" dirty="0" smtClean="0"/>
          </a:p>
          <a:p>
            <a:pPr>
              <a:buFontTx/>
              <a:buNone/>
            </a:pPr>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HOW MUCH DO WE NEED?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Most people consume far more sodium than is physiologically needed.</a:t>
            </a:r>
            <a:endParaRPr lang="en-US" baseline="0" dirty="0" smtClean="0"/>
          </a:p>
          <a:p>
            <a:pPr marL="171450" indent="-171450">
              <a:buFont typeface="Arial" pitchFamily="34" charset="0"/>
              <a:buChar char="•"/>
            </a:pPr>
            <a:r>
              <a:rPr lang="en-US" dirty="0" smtClean="0"/>
              <a:t>HOW CAN IT HARM US?</a:t>
            </a:r>
          </a:p>
          <a:p>
            <a:pPr>
              <a:buFontTx/>
              <a:buChar char="-"/>
            </a:pPr>
            <a:r>
              <a:rPr lang="en-US" dirty="0" smtClean="0"/>
              <a:t> </a:t>
            </a:r>
            <a:r>
              <a:rPr lang="en-US" sz="1200" b="0" i="0" kern="1200" dirty="0" smtClean="0">
                <a:solidFill>
                  <a:schemeClr val="tx1"/>
                </a:solidFill>
                <a:effectLst/>
                <a:latin typeface="+mn-lt"/>
                <a:ea typeface="+mn-ea"/>
                <a:cs typeface="+mn-cs"/>
              </a:rPr>
              <a:t>Salt (sodium) is essential to our bodies. Normally the kidneys control the level of salt. If there is too much salt, the kidneys pass it into urine. But when our salt intake levels are very high, the kidneys cannot keep up and the salt ends up in our bloodstream. Salt attracts water. When there is too much salt in the blood, the salt draws more water into the blood. More water increases the volume of blood which raises blood pressure.</a:t>
            </a:r>
          </a:p>
          <a:p>
            <a:pPr>
              <a:buFontTx/>
              <a:buChar char="-"/>
            </a:pPr>
            <a:r>
              <a:rPr lang="en-US" sz="1200" b="0" i="0" kern="1200" dirty="0" smtClean="0">
                <a:solidFill>
                  <a:schemeClr val="tx1"/>
                </a:solidFill>
                <a:effectLst/>
                <a:latin typeface="+mn-lt"/>
                <a:ea typeface="+mn-ea"/>
                <a:cs typeface="+mn-cs"/>
              </a:rPr>
              <a:t>The raised blood pressure caused by eating too much salt may damage the arteries leading to the heart.</a:t>
            </a:r>
          </a:p>
          <a:p>
            <a:pPr>
              <a:buFontTx/>
              <a:buChar char="-"/>
            </a:pPr>
            <a:r>
              <a:rPr lang="en-US" dirty="0" smtClean="0"/>
              <a:t>The FDA’s recommended intake of sodium is 2,300 mg a day which is equal to about 1 teaspoon. The American Heart Association recommends that people limit their sodium intake to less than 1,500 mg per day to reduce the risk of cardiovascular disease. Shockingly, the average American consumes about 3,436 mg a day!  Seventy seven percent of this salt comes from processed and restaurant food.  Salt is used in these foods to enhance flavor, add texture, and thicken or preserve food.  Too much salt in a daily diet increases the risk for high blood pressure which can lead to a variety of diseases, including heart disease.  Analysts estimate that a population-wide reduction in sodium could prevent more than 100,000 deaths annually.  New government standards for acceptable levels of sodium in food are being considered.  Food manufacturers and restaurants are being asked to begin reducing salt in their food, which would mean better overall health for the American public.</a:t>
            </a:r>
          </a:p>
        </p:txBody>
      </p:sp>
      <p:sp>
        <p:nvSpPr>
          <p:cNvPr id="4" name="Slide Number Placeholder 3"/>
          <p:cNvSpPr>
            <a:spLocks noGrp="1"/>
          </p:cNvSpPr>
          <p:nvPr>
            <p:ph type="sldNum" sz="quarter" idx="10"/>
          </p:nvPr>
        </p:nvSpPr>
        <p:spPr/>
        <p:txBody>
          <a:bodyPr/>
          <a:lstStyle/>
          <a:p>
            <a:fld id="{ED6B65CB-1B65-4805-9FD7-ADCE0E8FBE2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To eat less salt:</a:t>
            </a:r>
          </a:p>
          <a:p>
            <a:r>
              <a:rPr lang="en-US" sz="1200" b="0" i="0" kern="1200" dirty="0" smtClean="0">
                <a:solidFill>
                  <a:schemeClr val="tx1"/>
                </a:solidFill>
                <a:effectLst/>
                <a:latin typeface="+mn-lt"/>
                <a:ea typeface="+mn-ea"/>
                <a:cs typeface="+mn-cs"/>
              </a:rPr>
              <a:t>Compare sodium content for similar foods, using the Nutrition Facts label to select brands lower in sodium. For example, a cup of tomato soup may have from 700 to 1260 milligrams of sodium.</a:t>
            </a:r>
          </a:p>
          <a:p>
            <a:r>
              <a:rPr lang="en-US" sz="1200" b="0" i="0" kern="1200" dirty="0" smtClean="0">
                <a:solidFill>
                  <a:schemeClr val="tx1"/>
                </a:solidFill>
                <a:effectLst/>
                <a:latin typeface="+mn-lt"/>
                <a:ea typeface="+mn-ea"/>
                <a:cs typeface="+mn-cs"/>
              </a:rPr>
              <a:t>Look for "no salt added" or "low sodium" food products.</a:t>
            </a:r>
          </a:p>
          <a:p>
            <a:r>
              <a:rPr lang="en-US" sz="1200" b="0" i="0" kern="1200" dirty="0" smtClean="0">
                <a:solidFill>
                  <a:schemeClr val="tx1"/>
                </a:solidFill>
                <a:effectLst/>
                <a:latin typeface="+mn-lt"/>
                <a:ea typeface="+mn-ea"/>
                <a:cs typeface="+mn-cs"/>
              </a:rPr>
              <a:t>Prepare foods with little or no added salt.</a:t>
            </a:r>
          </a:p>
          <a:p>
            <a:r>
              <a:rPr lang="en-US" sz="1200" b="0" i="0" kern="1200" dirty="0" smtClean="0">
                <a:solidFill>
                  <a:schemeClr val="tx1"/>
                </a:solidFill>
                <a:effectLst/>
                <a:latin typeface="+mn-lt"/>
                <a:ea typeface="+mn-ea"/>
                <a:cs typeface="+mn-cs"/>
              </a:rPr>
              <a:t>Rinse canned foods such as beans with water before use to reduce the amount of salt.</a:t>
            </a:r>
          </a:p>
          <a:p>
            <a:r>
              <a:rPr lang="en-US" sz="1200" b="0" i="0" kern="1200" dirty="0" smtClean="0">
                <a:solidFill>
                  <a:schemeClr val="tx1"/>
                </a:solidFill>
                <a:effectLst/>
                <a:latin typeface="+mn-lt"/>
                <a:ea typeface="+mn-ea"/>
                <a:cs typeface="+mn-cs"/>
              </a:rPr>
              <a:t>Also look for foods that are good sources of potassium, which counteracts some of sodium's effects on blood pressure. Vegetables like sweet potatoes, beet greens, white beans, potatoes, tomato puree and paste, and soybeans and fruits like bananas, dried plums (prunes), cantaloupe, honeydew, and orange juice are examples of foods to choose for potassium.</a:t>
            </a:r>
          </a:p>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21</a:t>
            </a:fld>
            <a:endParaRPr lang="en-US"/>
          </a:p>
        </p:txBody>
      </p:sp>
    </p:spTree>
    <p:extLst>
      <p:ext uri="{BB962C8B-B14F-4D97-AF65-F5344CB8AC3E}">
        <p14:creationId xmlns:p14="http://schemas.microsoft.com/office/powerpoint/2010/main" val="4165634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bodies don’t need added sugar to function properly! We get</a:t>
            </a:r>
            <a:r>
              <a:rPr lang="en-US" baseline="0" dirty="0" smtClean="0"/>
              <a:t> necessary amounts of sugar when our body’s break down carbohydrates during glucose homeostasis (refer to Diabetes Lesson). </a:t>
            </a:r>
            <a:r>
              <a:rPr lang="en-US" dirty="0" smtClean="0"/>
              <a:t>Added sugar contributes no</a:t>
            </a:r>
            <a:r>
              <a:rPr lang="en-US" baseline="0" dirty="0" smtClean="0"/>
              <a:t> vitamins or minerals (0 nutrients) to our diet.</a:t>
            </a:r>
          </a:p>
          <a:p>
            <a:endParaRPr lang="en-US" baseline="0" dirty="0" smtClean="0"/>
          </a:p>
          <a:p>
            <a:r>
              <a:rPr lang="en-US" dirty="0" smtClean="0"/>
              <a:t>Added sugars are sugars and syrups that are added to foods or beverages when they are processed or prepared. This does not include naturally occurring sugars such as those in milk and fruits. </a:t>
            </a:r>
          </a:p>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Teenagers 161 g/day</a:t>
            </a:r>
          </a:p>
          <a:p>
            <a:r>
              <a:rPr lang="en-US" dirty="0" smtClean="0"/>
              <a:t>20-40 g/day:</a:t>
            </a:r>
          </a:p>
          <a:p>
            <a:pPr lvl="1"/>
            <a:r>
              <a:rPr lang="en-US" dirty="0" smtClean="0"/>
              <a:t>Women ~ 6tsp/day</a:t>
            </a:r>
          </a:p>
          <a:p>
            <a:pPr lvl="1"/>
            <a:r>
              <a:rPr lang="en-US" dirty="0" smtClean="0"/>
              <a:t>Men ~9 tsp/day</a:t>
            </a:r>
          </a:p>
          <a:p>
            <a:pPr lvl="1">
              <a:buNone/>
            </a:pPr>
            <a:endParaRPr lang="en-US" dirty="0" smtClean="0"/>
          </a:p>
          <a:p>
            <a:r>
              <a:rPr lang="en-US" dirty="0" smtClean="0"/>
              <a:t>Average American adult eats 104 g/day (156 lbs/year!)</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Avoid syrup packed fruit</a:t>
            </a:r>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25</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26</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27</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28</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Cholesterol </a:t>
            </a:r>
            <a:r>
              <a:rPr lang="en-US" sz="1200" kern="1200" dirty="0" smtClean="0">
                <a:solidFill>
                  <a:schemeClr val="tx1"/>
                </a:solidFill>
                <a:effectLst/>
                <a:latin typeface="+mn-lt"/>
                <a:ea typeface="+mn-ea"/>
                <a:cs typeface="+mn-cs"/>
              </a:rPr>
              <a:t>is a large lipid molecule that is mainly produced in our liver, and also comes from the food that we eat. Cholesterol only comes from animal sources and is an important component in our cell membranes and cell signaling. There are two types of cholesterol: high-density lipoprotein (HDL) and low-density lipoprotein. </a:t>
            </a:r>
            <a:r>
              <a:rPr lang="en-US" sz="1200" i="1" kern="1200" dirty="0" smtClean="0">
                <a:solidFill>
                  <a:schemeClr val="tx1"/>
                </a:solidFill>
                <a:effectLst/>
                <a:latin typeface="+mn-lt"/>
                <a:ea typeface="+mn-ea"/>
                <a:cs typeface="+mn-cs"/>
              </a:rPr>
              <a:t>High-density lipoprotein (HDL) </a:t>
            </a:r>
            <a:r>
              <a:rPr lang="en-US" sz="1200" kern="1200" dirty="0" smtClean="0">
                <a:solidFill>
                  <a:schemeClr val="tx1"/>
                </a:solidFill>
                <a:effectLst/>
                <a:latin typeface="+mn-lt"/>
                <a:ea typeface="+mn-ea"/>
                <a:cs typeface="+mn-cs"/>
              </a:rPr>
              <a:t>is considered “good cholesterol” because it can reduce risk of heart disease. </a:t>
            </a:r>
            <a:r>
              <a:rPr lang="en-US" sz="1200" i="1" kern="1200" dirty="0" smtClean="0">
                <a:solidFill>
                  <a:schemeClr val="tx1"/>
                </a:solidFill>
                <a:effectLst/>
                <a:latin typeface="+mn-lt"/>
                <a:ea typeface="+mn-ea"/>
                <a:cs typeface="+mn-cs"/>
              </a:rPr>
              <a:t>Low-density lipoprotein (LDL) </a:t>
            </a:r>
            <a:r>
              <a:rPr lang="en-US" sz="1200" kern="1200" dirty="0" smtClean="0">
                <a:solidFill>
                  <a:schemeClr val="tx1"/>
                </a:solidFill>
                <a:effectLst/>
                <a:latin typeface="+mn-lt"/>
                <a:ea typeface="+mn-ea"/>
                <a:cs typeface="+mn-cs"/>
              </a:rPr>
              <a:t>is considered “bad cholesterol” because it can cause arteriosclerosis, or the clogging of arteries.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29</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400" eaLnBrk="1" fontAlgn="base" latinLnBrk="0" hangingPunct="1">
              <a:lnSpc>
                <a:spcPct val="100000"/>
              </a:lnSpc>
              <a:spcBef>
                <a:spcPts val="250"/>
              </a:spcBef>
              <a:spcAft>
                <a:spcPct val="0"/>
              </a:spcAft>
              <a:buClr>
                <a:srgbClr val="FF7F00"/>
              </a:buClr>
              <a:buSzPct val="80000"/>
              <a:buFont typeface="Wingdings 2" pitchFamily="18" charset="2"/>
              <a:buNone/>
              <a:tabLst/>
              <a:defRPr/>
            </a:pPr>
            <a:r>
              <a:rPr kumimoji="0" lang="en-US" sz="2400" b="0" i="0" u="none" strike="noStrike" kern="0" cap="none" spc="0" normalizeH="0" baseline="0" noProof="0" dirty="0" smtClean="0">
                <a:ln>
                  <a:noFill/>
                </a:ln>
                <a:solidFill>
                  <a:srgbClr val="00AFFF"/>
                </a:solidFill>
                <a:effectLst/>
                <a:uLnTx/>
                <a:uFillTx/>
              </a:rPr>
              <a:t>Essential nutrients </a:t>
            </a:r>
            <a:r>
              <a:rPr lang="en-US" kern="0" dirty="0" smtClean="0">
                <a:solidFill>
                  <a:srgbClr val="00AFFF"/>
                </a:solidFill>
              </a:rPr>
              <a:t>are materials that our bodies require to ensure normal and efficient functioning, but cannot produce on their own.</a:t>
            </a:r>
            <a:r>
              <a:rPr lang="en-US" kern="0" baseline="0" dirty="0" smtClean="0">
                <a:solidFill>
                  <a:srgbClr val="00AFFF"/>
                </a:solidFill>
              </a:rPr>
              <a:t> </a:t>
            </a:r>
            <a:r>
              <a:rPr lang="en-US" kern="0" dirty="0" smtClean="0">
                <a:solidFill>
                  <a:srgbClr val="00AFFF"/>
                </a:solidFill>
              </a:rPr>
              <a:t>i.e., proteins, fats, vitamins, and minerals</a:t>
            </a:r>
          </a:p>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3</a:t>
            </a:fld>
            <a:endParaRPr lang="en-US"/>
          </a:p>
        </p:txBody>
      </p:sp>
    </p:spTree>
    <p:extLst>
      <p:ext uri="{BB962C8B-B14F-4D97-AF65-F5344CB8AC3E}">
        <p14:creationId xmlns:p14="http://schemas.microsoft.com/office/powerpoint/2010/main" val="24843156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30</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Note that </a:t>
            </a:r>
            <a:r>
              <a:rPr lang="en-US" sz="1200" b="0" i="1" kern="1200" dirty="0" smtClean="0">
                <a:solidFill>
                  <a:schemeClr val="tx1"/>
                </a:solidFill>
                <a:effectLst/>
                <a:latin typeface="+mn-lt"/>
                <a:ea typeface="+mn-ea"/>
                <a:cs typeface="+mn-cs"/>
              </a:rPr>
              <a:t>Trans</a:t>
            </a:r>
            <a:r>
              <a:rPr lang="en-US" sz="1200" b="0" i="0" kern="1200" dirty="0" smtClean="0">
                <a:solidFill>
                  <a:schemeClr val="tx1"/>
                </a:solidFill>
                <a:effectLst/>
                <a:latin typeface="+mn-lt"/>
                <a:ea typeface="+mn-ea"/>
                <a:cs typeface="+mn-cs"/>
              </a:rPr>
              <a:t> fat, Sugars and, Protein do not list a %DV on the Nutrition Facts label.</a:t>
            </a:r>
          </a:p>
          <a:p>
            <a:endParaRPr lang="en-US" sz="1200" b="0" i="0" kern="1200" dirty="0" smtClean="0">
              <a:solidFill>
                <a:schemeClr val="tx1"/>
              </a:solidFill>
              <a:effectLst/>
              <a:latin typeface="+mn-lt"/>
              <a:ea typeface="+mn-ea"/>
              <a:cs typeface="+mn-cs"/>
            </a:endParaRPr>
          </a:p>
          <a:p>
            <a:r>
              <a:rPr lang="en-US" sz="1200" b="0" i="1" kern="1200" dirty="0" smtClean="0">
                <a:solidFill>
                  <a:schemeClr val="tx1"/>
                </a:solidFill>
                <a:effectLst/>
                <a:latin typeface="+mn-lt"/>
                <a:ea typeface="+mn-ea"/>
                <a:cs typeface="+mn-cs"/>
              </a:rPr>
              <a:t>Trans</a:t>
            </a:r>
            <a:r>
              <a:rPr lang="en-US" sz="1200" b="0" i="0" kern="1200" dirty="0" smtClean="0">
                <a:solidFill>
                  <a:schemeClr val="tx1"/>
                </a:solidFill>
                <a:effectLst/>
                <a:latin typeface="+mn-lt"/>
                <a:ea typeface="+mn-ea"/>
                <a:cs typeface="+mn-cs"/>
              </a:rPr>
              <a:t> Fat: Experts could not provide a reference value for </a:t>
            </a:r>
            <a:r>
              <a:rPr lang="en-US" sz="1200" b="0" i="1" kern="1200" dirty="0" smtClean="0">
                <a:solidFill>
                  <a:schemeClr val="tx1"/>
                </a:solidFill>
                <a:effectLst/>
                <a:latin typeface="+mn-lt"/>
                <a:ea typeface="+mn-ea"/>
                <a:cs typeface="+mn-cs"/>
              </a:rPr>
              <a:t>trans</a:t>
            </a:r>
            <a:r>
              <a:rPr lang="en-US" sz="1200" b="0" i="0" kern="1200" dirty="0" smtClean="0">
                <a:solidFill>
                  <a:schemeClr val="tx1"/>
                </a:solidFill>
                <a:effectLst/>
                <a:latin typeface="+mn-lt"/>
                <a:ea typeface="+mn-ea"/>
                <a:cs typeface="+mn-cs"/>
              </a:rPr>
              <a:t> fat nor any other information that FDA believes is sufficient to establish a Daily Value or %DV. Scientific reports link </a:t>
            </a:r>
            <a:r>
              <a:rPr lang="en-US" sz="1200" b="0" i="1" kern="1200" dirty="0" smtClean="0">
                <a:solidFill>
                  <a:schemeClr val="tx1"/>
                </a:solidFill>
                <a:effectLst/>
                <a:latin typeface="+mn-lt"/>
                <a:ea typeface="+mn-ea"/>
                <a:cs typeface="+mn-cs"/>
              </a:rPr>
              <a:t>trans</a:t>
            </a:r>
            <a:r>
              <a:rPr lang="en-US" sz="1200" b="0" i="0" kern="1200" dirty="0" smtClean="0">
                <a:solidFill>
                  <a:schemeClr val="tx1"/>
                </a:solidFill>
                <a:effectLst/>
                <a:latin typeface="+mn-lt"/>
                <a:ea typeface="+mn-ea"/>
                <a:cs typeface="+mn-cs"/>
              </a:rPr>
              <a:t> fat (and saturated fat) with raising blood LDL ("bad") cholesterol levels, both of which increase your risk of coronary heart disease, a leading cause of death in the US.</a:t>
            </a:r>
          </a:p>
          <a:p>
            <a:r>
              <a:rPr lang="en-US" sz="1200" b="1" i="0" kern="1200" dirty="0" smtClean="0">
                <a:solidFill>
                  <a:schemeClr val="tx1"/>
                </a:solidFill>
                <a:effectLst/>
                <a:latin typeface="+mn-lt"/>
                <a:ea typeface="+mn-ea"/>
                <a:cs typeface="+mn-cs"/>
              </a:rPr>
              <a:t>Important: Health experts recommend that you keep your intake of saturated fat, </a:t>
            </a:r>
            <a:r>
              <a:rPr lang="en-US" sz="1200" b="1" i="1" kern="1200" dirty="0" smtClean="0">
                <a:solidFill>
                  <a:schemeClr val="tx1"/>
                </a:solidFill>
                <a:effectLst/>
                <a:latin typeface="+mn-lt"/>
                <a:ea typeface="+mn-ea"/>
                <a:cs typeface="+mn-cs"/>
              </a:rPr>
              <a:t>trans</a:t>
            </a:r>
            <a:r>
              <a:rPr lang="en-US" sz="1200" b="1" i="0" kern="1200" dirty="0" smtClean="0">
                <a:solidFill>
                  <a:schemeClr val="tx1"/>
                </a:solidFill>
                <a:effectLst/>
                <a:latin typeface="+mn-lt"/>
                <a:ea typeface="+mn-ea"/>
                <a:cs typeface="+mn-cs"/>
              </a:rPr>
              <a:t> fat and cholesterol as low as possible as part of a nutritionally balanced diet.</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Protein: A %DV is required to be listed if a claim is made for protein, such as "high in protein". Otherwise, unless the food is meant for use by infants and children under 4 years old, none is needed. Current scientific evidence indicates that protein intake is not a public health concern for adults and children over 4 years of age.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Sugars: No daily reference value has been established for sugars because no recommendations have been made for the total amount to eat in a day. Keep in mind, the sugars listed on the Nutrition Facts label include naturally occurring sugars (like those in fruit and milk) as well as those added to a food or drink. Check the ingredient list for specifics on added sugars.</a:t>
            </a:r>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31</a:t>
            </a:fld>
            <a:endParaRPr lang="en-US"/>
          </a:p>
        </p:txBody>
      </p:sp>
    </p:spTree>
    <p:extLst>
      <p:ext uri="{BB962C8B-B14F-4D97-AF65-F5344CB8AC3E}">
        <p14:creationId xmlns:p14="http://schemas.microsoft.com/office/powerpoint/2010/main" val="67211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Insert Activity 1 and 2</a:t>
            </a:r>
            <a:endParaRPr lang="en-US" dirty="0"/>
          </a:p>
        </p:txBody>
      </p:sp>
      <p:sp>
        <p:nvSpPr>
          <p:cNvPr id="4" name="Slide Number Placeholder 3"/>
          <p:cNvSpPr>
            <a:spLocks noGrp="1"/>
          </p:cNvSpPr>
          <p:nvPr>
            <p:ph type="sldNum" sz="quarter" idx="10"/>
          </p:nvPr>
        </p:nvSpPr>
        <p:spPr/>
        <p:txBody>
          <a:bodyPr/>
          <a:lstStyle/>
          <a:p>
            <a:fld id="{ED6B65CB-1B65-4805-9FD7-ADCE0E8FBE21}"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1450" indent="-171450">
              <a:buFont typeface="Arial" pitchFamily="34" charset="0"/>
              <a:buChar char="•"/>
            </a:pPr>
            <a:r>
              <a:rPr lang="en-US" sz="1200" b="0" i="0" kern="1200" dirty="0" smtClean="0">
                <a:solidFill>
                  <a:schemeClr val="tx1"/>
                </a:solidFill>
                <a:effectLst/>
                <a:latin typeface="+mn-lt"/>
                <a:ea typeface="+mn-ea"/>
                <a:cs typeface="+mn-cs"/>
              </a:rPr>
              <a:t>Proteins are made up of smaller molecules called amino acids that are strung together by chemical bonds like beads on a chain. To become an active, functional protein, this string of amino acids folds in on itself forming a twisted and entwined three-dimensional structure. Proteins come in many sizes. Some chains of amino acids are quite small, like the hormone insulin that is only 51 amino acids long. Most proteins, however, are larger. Most of proteins in your body contain between 200-400 amino acids.</a:t>
            </a:r>
          </a:p>
          <a:p>
            <a:pPr marL="171450" indent="-171450">
              <a:buFont typeface="Arial" pitchFamily="34" charset="0"/>
              <a:buChar char="•"/>
            </a:pPr>
            <a:r>
              <a:rPr lang="en-US" sz="1200" b="1" i="0" kern="1200" dirty="0" smtClean="0">
                <a:solidFill>
                  <a:schemeClr val="tx1"/>
                </a:solidFill>
                <a:effectLst/>
                <a:latin typeface="+mn-lt"/>
                <a:ea typeface="+mn-ea"/>
                <a:cs typeface="+mn-cs"/>
              </a:rPr>
              <a:t>Amino acids</a:t>
            </a:r>
            <a:r>
              <a:rPr lang="en-US" sz="1200" b="0" i="0" kern="1200" dirty="0" smtClean="0">
                <a:solidFill>
                  <a:schemeClr val="tx1"/>
                </a:solidFill>
                <a:effectLst/>
                <a:latin typeface="+mn-lt"/>
                <a:ea typeface="+mn-ea"/>
                <a:cs typeface="+mn-cs"/>
              </a:rPr>
              <a:t> play central roles both as building blocks of proteins and as intermediates in metabolism. The 20 amino acids that are found within proteins convey a vast array of chemical versatility. The precise amino acid content, and the sequence of those amino acids, of a specific protein, is determined by the sequence of the bases in the gene that encodes that protein. The chemical properties of the amino acids of proteins determine the biological activity of the protein. Proteins not only catalyze all (or most) of the reactions in living cells, they control virtually all cellular process. In addition, proteins contain within their amino acid sequences the necessary information to determine how that protein will fold into a three dimensional structure, and the stability of the resulting structure.</a:t>
            </a:r>
          </a:p>
          <a:p>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D6B65CB-1B65-4805-9FD7-ADCE0E8FBE2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ED6B65CB-1B65-4805-9FD7-ADCE0E8FBE2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ounded Rectangle 9"/>
          <p:cNvSpPr/>
          <p:nvPr/>
        </p:nvSpPr>
        <p:spPr>
          <a:xfrm>
            <a:off x="457200" y="457200"/>
            <a:ext cx="8306809" cy="3108960"/>
          </a:xfrm>
          <a:prstGeom prst="roundRect">
            <a:avLst>
              <a:gd name="adj" fmla="val 4578"/>
            </a:avLst>
          </a:prstGeom>
          <a:ln/>
        </p:spPr>
        <p:style>
          <a:lnRef idx="1">
            <a:schemeClr val="accent1"/>
          </a:lnRef>
          <a:fillRef idx="3">
            <a:schemeClr val="accent1"/>
          </a:fillRef>
          <a:effectRef idx="2">
            <a:schemeClr val="accent1"/>
          </a:effectRef>
          <a:fontRef idx="minor">
            <a:schemeClr val="lt1"/>
          </a:fontRef>
        </p:style>
        <p:txBody>
          <a:bodyPr anchor="ctr"/>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bg1"/>
                </a:solidFill>
                <a:effectLst>
                  <a:outerShdw blurRad="53975" dist="22860" dir="5400000" algn="tl" rotWithShape="0">
                    <a:srgbClr val="000000">
                      <a:alpha val="55000"/>
                    </a:srgbClr>
                  </a:outerShdw>
                </a:effectLst>
              </a:defRPr>
            </a:lvl1pPr>
          </a:lstStyle>
          <a:p>
            <a:r>
              <a:rPr kumimoji="0" lang="en-US" dirty="0" smtClean="0"/>
              <a:t>Click to edit Master title style</a:t>
            </a:r>
            <a:endParaRPr kumimoji="0" lang="en-US" dirty="0"/>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9" name="Date Placeholder 18"/>
          <p:cNvSpPr>
            <a:spLocks noGrp="1"/>
          </p:cNvSpPr>
          <p:nvPr>
            <p:ph type="dt" sz="half" idx="10"/>
          </p:nvPr>
        </p:nvSpPr>
        <p:spPr>
          <a:xfrm>
            <a:off x="838200" y="6096000"/>
            <a:ext cx="2286000" cy="365125"/>
          </a:xfrm>
        </p:spPr>
        <p:txBody>
          <a:bodyPr/>
          <a:lstStyle/>
          <a:p>
            <a:fld id="{9A4475F8-EE87-41FC-9406-D800E4C1D613}" type="datetimeFigureOut">
              <a:rPr lang="en-US" smtClean="0"/>
              <a:pPr/>
              <a:t>9/16/2014</a:t>
            </a:fld>
            <a:endParaRPr lang="en-US"/>
          </a:p>
        </p:txBody>
      </p:sp>
      <p:sp>
        <p:nvSpPr>
          <p:cNvPr id="8" name="Footer Placeholder 7"/>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a:xfrm>
            <a:off x="381000" y="6096000"/>
            <a:ext cx="457200" cy="365125"/>
          </a:xfrm>
        </p:spPr>
        <p:txBody>
          <a:bodyPr/>
          <a:lstStyle/>
          <a:p>
            <a:fld id="{175BFE88-B0C4-43E9-B83E-5E79AFCFD092}" type="slidenum">
              <a:rPr lang="en-US" smtClean="0"/>
              <a:pPr/>
              <a:t>‹#›</a:t>
            </a:fld>
            <a:endParaRPr lang="en-US" dirty="0"/>
          </a:p>
        </p:txBody>
      </p:sp>
      <p:pic>
        <p:nvPicPr>
          <p:cNvPr id="9" name="Picture 8" descr="msi_lgmrk_prim_4c.png"/>
          <p:cNvPicPr>
            <a:picLocks noChangeAspect="1"/>
          </p:cNvPicPr>
          <p:nvPr userDrawn="1"/>
        </p:nvPicPr>
        <p:blipFill>
          <a:blip r:embed="rId2" cstate="print"/>
          <a:stretch>
            <a:fillRect/>
          </a:stretch>
        </p:blipFill>
        <p:spPr>
          <a:xfrm>
            <a:off x="6934200" y="5334000"/>
            <a:ext cx="1638686" cy="1085714"/>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533400"/>
            <a:ext cx="8183880" cy="609600"/>
          </a:xfrm>
        </p:spPr>
        <p:txBody>
          <a:bodyPr/>
          <a:lstStyle/>
          <a:p>
            <a:r>
              <a:rPr kumimoji="0" lang="en-US" dirty="0" smtClean="0"/>
              <a:t>Click to edit Master title style</a:t>
            </a:r>
            <a:endParaRPr kumimoji="0" lang="en-US" dirty="0"/>
          </a:p>
        </p:txBody>
      </p:sp>
      <p:sp>
        <p:nvSpPr>
          <p:cNvPr id="3" name="Content Placeholder 2"/>
          <p:cNvSpPr>
            <a:spLocks noGrp="1"/>
          </p:cNvSpPr>
          <p:nvPr>
            <p:ph idx="1"/>
          </p:nvPr>
        </p:nvSpPr>
        <p:spPr>
          <a:xfrm>
            <a:off x="502920" y="1295400"/>
            <a:ext cx="8183880" cy="4721352"/>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914400" y="6111875"/>
            <a:ext cx="2286000" cy="365125"/>
          </a:xfrm>
        </p:spPr>
        <p:txBody>
          <a:bodyPr/>
          <a:lstStyle/>
          <a:p>
            <a:fld id="{9A4475F8-EE87-41FC-9406-D800E4C1D613}"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57200" y="6111875"/>
            <a:ext cx="457200" cy="365125"/>
          </a:xfrm>
        </p:spPr>
        <p:txBody>
          <a:bodyPr/>
          <a:lstStyle/>
          <a:p>
            <a:fld id="{175BFE88-B0C4-43E9-B83E-5E79AFCFD0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ed Rectangle 10"/>
          <p:cNvSpPr/>
          <p:nvPr/>
        </p:nvSpPr>
        <p:spPr>
          <a:xfrm>
            <a:off x="457200" y="1754671"/>
            <a:ext cx="8306809" cy="4112729"/>
          </a:xfrm>
          <a:prstGeom prst="roundRect">
            <a:avLst>
              <a:gd name="adj" fmla="val 2127"/>
            </a:avLst>
          </a:prstGeom>
          <a:solidFill>
            <a:schemeClr val="bg1"/>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33400"/>
            <a:ext cx="8183880" cy="676656"/>
          </a:xfrm>
        </p:spPr>
        <p:txBody>
          <a:bodyPr lIns="91440" bIns="0" anchor="b"/>
          <a:lstStyle>
            <a:lvl1pPr algn="l">
              <a:buNone/>
              <a:defRPr sz="3600" b="1" cap="none" baseline="0">
                <a:solidFill>
                  <a:schemeClr val="accent1"/>
                </a:solidFill>
                <a:effectLst/>
              </a:defRPr>
            </a:lvl1p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229268"/>
            <a:ext cx="8183880" cy="420624"/>
          </a:xfrm>
        </p:spPr>
        <p:txBody>
          <a:bodyPr lIns="118872" tIns="0" anchor="t"/>
          <a:lstStyle>
            <a:lvl1pPr marL="0" marR="36576" indent="0" algn="l">
              <a:spcBef>
                <a:spcPts val="0"/>
              </a:spcBef>
              <a:spcAft>
                <a:spcPts val="0"/>
              </a:spcAft>
              <a:buNone/>
              <a:defRPr sz="1800" b="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4" name="Date Placeholder 3"/>
          <p:cNvSpPr>
            <a:spLocks noGrp="1"/>
          </p:cNvSpPr>
          <p:nvPr>
            <p:ph type="dt" sz="half" idx="10"/>
          </p:nvPr>
        </p:nvSpPr>
        <p:spPr/>
        <p:txBody>
          <a:bodyPr/>
          <a:lstStyle/>
          <a:p>
            <a:fld id="{9A4475F8-EE87-41FC-9406-D800E4C1D613}" type="datetimeFigureOut">
              <a:rPr lang="en-US" smtClean="0"/>
              <a:pPr/>
              <a:t>9/16/2014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5BFE88-B0C4-43E9-B83E-5E79AFCFD092}" type="slidenum">
              <a:rPr lang="en-US" smtClean="0"/>
              <a:pPr/>
              <a:t>‹#›</a:t>
            </a:fld>
            <a:endParaRPr lang="en-US"/>
          </a:p>
        </p:txBody>
      </p:sp>
      <p:pic>
        <p:nvPicPr>
          <p:cNvPr id="9" name="Picture 8" descr="msi_lgmrk_prim_h_4c.png"/>
          <p:cNvPicPr>
            <a:picLocks noChangeAspect="1"/>
          </p:cNvPicPr>
          <p:nvPr userDrawn="1"/>
        </p:nvPicPr>
        <p:blipFill>
          <a:blip r:embed="rId2" cstate="print"/>
          <a:stretch>
            <a:fillRect/>
          </a:stretch>
        </p:blipFill>
        <p:spPr>
          <a:xfrm>
            <a:off x="7086600" y="6019800"/>
            <a:ext cx="1490720" cy="41106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13872" y="1295400"/>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Content Placeholder 3"/>
          <p:cNvSpPr>
            <a:spLocks noGrp="1"/>
          </p:cNvSpPr>
          <p:nvPr>
            <p:ph sz="half" idx="2"/>
          </p:nvPr>
        </p:nvSpPr>
        <p:spPr>
          <a:xfrm>
            <a:off x="4754880" y="1295400"/>
            <a:ext cx="3931920" cy="4389120"/>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4475F8-EE87-41FC-9406-D800E4C1D613}"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BFE88-B0C4-43E9-B83E-5E79AFCFD0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609600"/>
          </a:xfrm>
        </p:spPr>
        <p:txBody>
          <a:bodyPr anchor="b"/>
          <a:lstStyle>
            <a:lvl1pPr>
              <a:defRPr b="1"/>
            </a:lvl1p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607224" y="1341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1341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2209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2209800"/>
            <a:ext cx="3931920" cy="3489960"/>
          </a:xfrm>
        </p:spPr>
        <p:txBody>
          <a:bodyPr anchor="t"/>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A4475F8-EE87-41FC-9406-D800E4C1D613}" type="datetimeFigureOut">
              <a:rPr lang="en-US" smtClean="0"/>
              <a:pPr/>
              <a:t>9/16/2014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5BFE88-B0C4-43E9-B83E-5E79AFCFD0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457200"/>
          </a:xfrm>
        </p:spPr>
        <p:txBody>
          <a:body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p:txBody>
          <a:bodyPr/>
          <a:lstStyle/>
          <a:p>
            <a:fld id="{9A4475F8-EE87-41FC-9406-D800E4C1D613}" type="datetimeFigureOut">
              <a:rPr lang="en-US" smtClean="0"/>
              <a:pPr/>
              <a:t>9/16/2014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5BFE88-B0C4-43E9-B83E-5E79AFCFD0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9A4475F8-EE87-41FC-9406-D800E4C1D613}" type="datetimeFigureOut">
              <a:rPr lang="en-US" smtClean="0"/>
              <a:pPr/>
              <a:t>9/16/2014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5BFE88-B0C4-43E9-B83E-5E79AFCFD092}" type="slidenum">
              <a:rPr lang="en-US" smtClean="0"/>
              <a:pPr/>
              <a:t>‹#›</a:t>
            </a:fld>
            <a:endParaRPr lang="en-US"/>
          </a:p>
        </p:txBody>
      </p:sp>
      <p:pic>
        <p:nvPicPr>
          <p:cNvPr id="8" name="Picture 7" descr="msi_lgmrk_prim_4c.png"/>
          <p:cNvPicPr>
            <a:picLocks noChangeAspect="1"/>
          </p:cNvPicPr>
          <p:nvPr userDrawn="1"/>
        </p:nvPicPr>
        <p:blipFill>
          <a:blip r:embed="rId2" cstate="print"/>
          <a:stretch>
            <a:fillRect/>
          </a:stretch>
        </p:blipFill>
        <p:spPr>
          <a:xfrm>
            <a:off x="6934200" y="5334000"/>
            <a:ext cx="1638686" cy="1085714"/>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4475F8-EE87-41FC-9406-D800E4C1D613}"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BFE88-B0C4-43E9-B83E-5E79AFCFD0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chemeClr val="bg1"/>
          </a:solidFill>
          <a:ln w="8890" cap="rnd" cmpd="sng" algn="ctr">
            <a:solidFill>
              <a:schemeClr val="bg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rgbClr val="00AFFF"/>
                </a:solidFill>
                <a:effectLst/>
              </a:defRPr>
            </a:lvl1pPr>
          </a:lstStyle>
          <a:p>
            <a:r>
              <a:rPr kumimoji="0" lang="en-US" dirty="0" smtClean="0"/>
              <a:t>Click to edit Master title style</a:t>
            </a:r>
            <a:endParaRPr kumimoji="0" lang="en-US" dirty="0"/>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4475F8-EE87-41FC-9406-D800E4C1D613}" type="datetimeFigureOut">
              <a:rPr lang="en-US" smtClean="0"/>
              <a:pPr/>
              <a:t>9/16/2014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5BFE88-B0C4-43E9-B83E-5E79AFCFD092}"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accent1"/>
          </a:solidFill>
        </p:spPr>
        <p:txBody>
          <a:bodyPr/>
          <a:lstStyle>
            <a:lvl1pPr marL="0" indent="0">
              <a:buNone/>
              <a:defRPr sz="3200"/>
            </a:lvl1pPr>
          </a:lstStyle>
          <a:p>
            <a:r>
              <a:rPr kumimoji="0" lang="en-US" smtClean="0"/>
              <a:t>Click icon to add picture</a:t>
            </a:r>
            <a:endParaRPr kumimoji="0" lang="en-US"/>
          </a:p>
        </p:txBody>
      </p:sp>
      <p:pic>
        <p:nvPicPr>
          <p:cNvPr id="10" name="Picture 9" descr="msilogo.png"/>
          <p:cNvPicPr>
            <a:picLocks noChangeAspect="1"/>
          </p:cNvPicPr>
          <p:nvPr userDrawn="1"/>
        </p:nvPicPr>
        <p:blipFill>
          <a:blip r:embed="rId2" cstate="print"/>
          <a:stretch>
            <a:fillRect/>
          </a:stretch>
        </p:blipFill>
        <p:spPr>
          <a:xfrm>
            <a:off x="7315200" y="4953000"/>
            <a:ext cx="1153030" cy="762002"/>
          </a:xfrm>
          <a:prstGeom prst="rect">
            <a:avLst/>
          </a:prstGeom>
        </p:spPr>
      </p:pic>
      <p:pic>
        <p:nvPicPr>
          <p:cNvPr id="12" name="Picture 11" descr="msi_lgmrk_prim_h_4c.png"/>
          <p:cNvPicPr>
            <a:picLocks noChangeAspect="1"/>
          </p:cNvPicPr>
          <p:nvPr userDrawn="1"/>
        </p:nvPicPr>
        <p:blipFill>
          <a:blip r:embed="rId3" cstate="print"/>
          <a:stretch>
            <a:fillRect/>
          </a:stretch>
        </p:blipFill>
        <p:spPr>
          <a:xfrm>
            <a:off x="7086600" y="6019800"/>
            <a:ext cx="1490720" cy="41106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solidFill>
            <a:schemeClr val="bg1"/>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tle Placeholder 12"/>
          <p:cNvSpPr>
            <a:spLocks noGrp="1"/>
          </p:cNvSpPr>
          <p:nvPr>
            <p:ph type="title"/>
          </p:nvPr>
        </p:nvSpPr>
        <p:spPr>
          <a:xfrm>
            <a:off x="502920" y="533400"/>
            <a:ext cx="8183880" cy="685800"/>
          </a:xfrm>
          <a:prstGeom prst="rect">
            <a:avLst/>
          </a:prstGeom>
        </p:spPr>
        <p:txBody>
          <a:bodyPr vert="horz" anchor="b">
            <a:normAutofit/>
          </a:bodyPr>
          <a:lstStyle/>
          <a:p>
            <a:r>
              <a:rPr kumimoji="0" lang="en-US" dirty="0" smtClean="0"/>
              <a:t>Click to edit Master title style</a:t>
            </a:r>
            <a:endParaRPr kumimoji="0" lang="en-US" dirty="0"/>
          </a:p>
        </p:txBody>
      </p:sp>
      <p:sp>
        <p:nvSpPr>
          <p:cNvPr id="4" name="Text Placeholder 3"/>
          <p:cNvSpPr>
            <a:spLocks noGrp="1"/>
          </p:cNvSpPr>
          <p:nvPr>
            <p:ph type="body" idx="1"/>
          </p:nvPr>
        </p:nvSpPr>
        <p:spPr>
          <a:xfrm>
            <a:off x="502920" y="1371600"/>
            <a:ext cx="8153400" cy="3429000"/>
          </a:xfrm>
          <a:prstGeom prst="rect">
            <a:avLst/>
          </a:prstGeom>
        </p:spPr>
        <p:txBody>
          <a:bodyPr vert="horz" lIns="182880" tIns="91440">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25" name="Date Placeholder 24"/>
          <p:cNvSpPr>
            <a:spLocks noGrp="1"/>
          </p:cNvSpPr>
          <p:nvPr>
            <p:ph type="dt" sz="half" idx="2"/>
          </p:nvPr>
        </p:nvSpPr>
        <p:spPr>
          <a:xfrm>
            <a:off x="914400" y="6096000"/>
            <a:ext cx="2286000" cy="365125"/>
          </a:xfrm>
          <a:prstGeom prst="rect">
            <a:avLst/>
          </a:prstGeom>
        </p:spPr>
        <p:txBody>
          <a:bodyPr vert="horz" anchor="b"/>
          <a:lstStyle>
            <a:lvl1pPr algn="r" eaLnBrk="1" latinLnBrk="0" hangingPunct="1">
              <a:defRPr kumimoji="0" sz="1000">
                <a:solidFill>
                  <a:srgbClr val="00AFFF"/>
                </a:solidFill>
              </a:defRPr>
            </a:lvl1pPr>
          </a:lstStyle>
          <a:p>
            <a:fld id="{9A4475F8-EE87-41FC-9406-D800E4C1D613}" type="datetimeFigureOut">
              <a:rPr lang="en-US" smtClean="0"/>
              <a:pPr/>
              <a:t>9/16/2014</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rgbClr val="00AFFF"/>
                </a:solidFill>
              </a:defRPr>
            </a:lvl1pPr>
          </a:lstStyle>
          <a:p>
            <a:endParaRPr lang="en-US" dirty="0"/>
          </a:p>
        </p:txBody>
      </p:sp>
      <p:sp>
        <p:nvSpPr>
          <p:cNvPr id="5" name="Slide Number Placeholder 4"/>
          <p:cNvSpPr>
            <a:spLocks noGrp="1"/>
          </p:cNvSpPr>
          <p:nvPr>
            <p:ph type="sldNum" sz="quarter" idx="4"/>
          </p:nvPr>
        </p:nvSpPr>
        <p:spPr>
          <a:xfrm>
            <a:off x="457200" y="6096000"/>
            <a:ext cx="457200" cy="365125"/>
          </a:xfrm>
          <a:prstGeom prst="rect">
            <a:avLst/>
          </a:prstGeom>
        </p:spPr>
        <p:txBody>
          <a:bodyPr vert="horz" anchor="b"/>
          <a:lstStyle>
            <a:lvl1pPr algn="r" eaLnBrk="1" latinLnBrk="0" hangingPunct="1">
              <a:defRPr kumimoji="0" sz="1000">
                <a:solidFill>
                  <a:srgbClr val="00AFFF"/>
                </a:solidFill>
              </a:defRPr>
            </a:lvl1pPr>
          </a:lstStyle>
          <a:p>
            <a:fld id="{175BFE88-B0C4-43E9-B83E-5E79AFCFD092}" type="slidenum">
              <a:rPr lang="en-US" smtClean="0"/>
              <a:pPr/>
              <a:t>‹#›</a:t>
            </a:fld>
            <a:endParaRPr lang="en-US" dirty="0"/>
          </a:p>
        </p:txBody>
      </p:sp>
      <p:pic>
        <p:nvPicPr>
          <p:cNvPr id="12" name="Picture 11" descr="msi_lgmrk_prim_h_4c.png"/>
          <p:cNvPicPr>
            <a:picLocks noChangeAspect="1"/>
          </p:cNvPicPr>
          <p:nvPr userDrawn="1"/>
        </p:nvPicPr>
        <p:blipFill>
          <a:blip r:embed="rId11" cstate="print"/>
          <a:stretch>
            <a:fillRect/>
          </a:stretch>
        </p:blipFill>
        <p:spPr>
          <a:xfrm>
            <a:off x="7086600" y="6019800"/>
            <a:ext cx="1490720" cy="411062"/>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iming>
    <p:tnLst>
      <p:par>
        <p:cTn id="1" dur="indefinite" restart="never" nodeType="tmRoot"/>
      </p:par>
    </p:tnLst>
  </p:timing>
  <p:txStyles>
    <p:titleStyle>
      <a:lvl1pPr algn="l" rtl="0" eaLnBrk="1" latinLnBrk="0" hangingPunct="1">
        <a:spcBef>
          <a:spcPct val="0"/>
        </a:spcBef>
        <a:buNone/>
        <a:defRPr kumimoji="0" sz="3600" b="1" kern="1200">
          <a:solidFill>
            <a:schemeClr val="accent1"/>
          </a:solidFill>
          <a:effectLst/>
          <a:latin typeface="+mj-lt"/>
          <a:ea typeface="+mj-ea"/>
          <a:cs typeface="+mj-cs"/>
        </a:defRPr>
      </a:lvl1pPr>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2"/>
        </a:buClr>
        <a:buSzPct val="100000"/>
        <a:buFont typeface="Arial"/>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3"/>
        </a:buClr>
        <a:buSzPct val="100000"/>
        <a:buFont typeface="Arial"/>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4"/>
        </a:buClr>
        <a:buSzPct val="112000"/>
        <a:buFont typeface="Arial"/>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5"/>
        </a:buClr>
        <a:buSzPct val="100000"/>
        <a:buFont typeface="Arial"/>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76" y="1600200"/>
            <a:ext cx="7772400" cy="1828800"/>
          </a:xfrm>
        </p:spPr>
        <p:txBody>
          <a:bodyPr>
            <a:normAutofit/>
          </a:bodyPr>
          <a:lstStyle/>
          <a:p>
            <a:r>
              <a:rPr lang="en-US" dirty="0" smtClean="0"/>
              <a:t>Nutrition</a:t>
            </a:r>
            <a:endParaRPr lang="en-US" dirty="0"/>
          </a:p>
        </p:txBody>
      </p:sp>
      <p:sp>
        <p:nvSpPr>
          <p:cNvPr id="4" name="Rectangle 3"/>
          <p:cNvSpPr/>
          <p:nvPr/>
        </p:nvSpPr>
        <p:spPr>
          <a:xfrm>
            <a:off x="4191000" y="3657600"/>
            <a:ext cx="4572000" cy="400110"/>
          </a:xfrm>
          <a:prstGeom prst="rect">
            <a:avLst/>
          </a:prstGeom>
        </p:spPr>
        <p:txBody>
          <a:bodyPr>
            <a:spAutoFit/>
          </a:bodyPr>
          <a:lstStyle/>
          <a:p>
            <a:pPr marL="36576" lvl="0" algn="r">
              <a:buClr>
                <a:srgbClr val="7FCC00"/>
              </a:buClr>
              <a:buSzPct val="80000"/>
              <a:defRPr/>
            </a:pPr>
            <a:r>
              <a:rPr lang="en-US" sz="2000" dirty="0" err="1" smtClean="0">
                <a:solidFill>
                  <a:srgbClr val="EEECE1">
                    <a:shade val="25000"/>
                  </a:srgbClr>
                </a:solidFill>
              </a:rPr>
              <a:t>MedLab</a:t>
            </a:r>
            <a:endParaRPr lang="en-US" sz="2000" dirty="0">
              <a:solidFill>
                <a:srgbClr val="EEECE1">
                  <a:shade val="25000"/>
                </a:srgbClr>
              </a:solidFill>
            </a:endParaRP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Minerals</a:t>
            </a:r>
            <a:endParaRPr lang="en-US" dirty="0"/>
          </a:p>
        </p:txBody>
      </p:sp>
      <p:sp>
        <p:nvSpPr>
          <p:cNvPr id="11" name="Content Placeholder 4"/>
          <p:cNvSpPr>
            <a:spLocks noGrp="1"/>
          </p:cNvSpPr>
          <p:nvPr>
            <p:ph sz="quarter" idx="2"/>
          </p:nvPr>
        </p:nvSpPr>
        <p:spPr>
          <a:xfrm>
            <a:off x="381000" y="1143000"/>
            <a:ext cx="3657600" cy="4953000"/>
          </a:xfrm>
        </p:spPr>
        <p:txBody>
          <a:bodyPr>
            <a:noAutofit/>
          </a:bodyPr>
          <a:lstStyle/>
          <a:p>
            <a:pPr>
              <a:buClr>
                <a:schemeClr val="accent3"/>
              </a:buClr>
            </a:pPr>
            <a:r>
              <a:rPr lang="en-US" sz="1600" dirty="0"/>
              <a:t>Minerals are inorganic nutrients that are similar to vitamins in that they are only needed in small amounts but have diversified functions in the human body. </a:t>
            </a:r>
            <a:endParaRPr lang="en-US" sz="1600" dirty="0" smtClean="0"/>
          </a:p>
          <a:p>
            <a:endParaRPr lang="en-US" sz="1600" dirty="0" smtClean="0"/>
          </a:p>
          <a:p>
            <a:pPr>
              <a:buClr>
                <a:schemeClr val="accent3"/>
              </a:buClr>
            </a:pPr>
            <a:r>
              <a:rPr lang="en-US" sz="1600" dirty="0"/>
              <a:t>Minerals are also similar to vitamins in that they do not provide us calories. </a:t>
            </a:r>
          </a:p>
          <a:p>
            <a:endParaRPr lang="en-US" sz="1600" dirty="0" smtClean="0"/>
          </a:p>
          <a:p>
            <a:pPr>
              <a:buClr>
                <a:schemeClr val="accent3"/>
              </a:buClr>
            </a:pPr>
            <a:r>
              <a:rPr lang="en-US" sz="1600" dirty="0"/>
              <a:t>While all </a:t>
            </a:r>
            <a:r>
              <a:rPr lang="en-US" sz="1600" b="1" dirty="0"/>
              <a:t>vitamins</a:t>
            </a:r>
            <a:r>
              <a:rPr lang="en-US" sz="1600" dirty="0"/>
              <a:t> (A, B, C, D, E and K) are needed for the body, </a:t>
            </a:r>
            <a:r>
              <a:rPr lang="en-US" sz="1600" b="1" dirty="0"/>
              <a:t>all minerals are not needed</a:t>
            </a:r>
            <a:r>
              <a:rPr lang="en-US" sz="1600" dirty="0"/>
              <a:t>. Some of the necessary minerals are calcium, magnesium, zinc, iodine, sodium, copper, chromium, iron, </a:t>
            </a:r>
            <a:r>
              <a:rPr lang="en-US" sz="1600" dirty="0" smtClean="0"/>
              <a:t>sulfur</a:t>
            </a:r>
            <a:r>
              <a:rPr lang="en-US" sz="1600" dirty="0"/>
              <a:t>, manganese, potassium and phosphorus</a:t>
            </a:r>
            <a:r>
              <a:rPr lang="en-US" sz="1800" dirty="0"/>
              <a:t>.</a:t>
            </a:r>
          </a:p>
        </p:txBody>
      </p:sp>
      <p:pic>
        <p:nvPicPr>
          <p:cNvPr id="4099" name="Picture 3" descr="41T-02-MineralReq-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9808" y="533400"/>
            <a:ext cx="4688112" cy="5493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2872584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991600" cy="3505200"/>
          </a:xfrm>
        </p:spPr>
        <p:txBody>
          <a:bodyPr>
            <a:noAutofit/>
          </a:bodyPr>
          <a:lstStyle/>
          <a:p>
            <a:pPr algn="ctr"/>
            <a:r>
              <a:rPr lang="en-US" sz="9400" dirty="0" smtClean="0"/>
              <a:t>Non-essential Nutrients</a:t>
            </a:r>
            <a:endParaRPr lang="en-US" sz="9400" dirty="0"/>
          </a:p>
        </p:txBody>
      </p:sp>
    </p:spTree>
    <p:extLst>
      <p:ext uri="{BB962C8B-B14F-4D97-AF65-F5344CB8AC3E}">
        <p14:creationId xmlns:p14="http://schemas.microsoft.com/office/powerpoint/2010/main" val="5704360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Carbohydrates</a:t>
            </a:r>
            <a:endParaRPr lang="en-US" dirty="0"/>
          </a:p>
        </p:txBody>
      </p:sp>
      <p:sp>
        <p:nvSpPr>
          <p:cNvPr id="11" name="Content Placeholder 4"/>
          <p:cNvSpPr>
            <a:spLocks noGrp="1"/>
          </p:cNvSpPr>
          <p:nvPr>
            <p:ph sz="quarter" idx="2"/>
          </p:nvPr>
        </p:nvSpPr>
        <p:spPr>
          <a:xfrm>
            <a:off x="531024" y="1143000"/>
            <a:ext cx="8231976" cy="2895600"/>
          </a:xfrm>
        </p:spPr>
        <p:txBody>
          <a:bodyPr>
            <a:normAutofit/>
          </a:bodyPr>
          <a:lstStyle/>
          <a:p>
            <a:pPr>
              <a:buClr>
                <a:schemeClr val="accent3"/>
              </a:buClr>
            </a:pPr>
            <a:r>
              <a:rPr lang="en-US" sz="2200" dirty="0"/>
              <a:t>Carbohydrates are organic molecules made up of sugars or chains of </a:t>
            </a:r>
            <a:r>
              <a:rPr lang="en-US" sz="2200" dirty="0" smtClean="0"/>
              <a:t>sugars.</a:t>
            </a:r>
            <a:endParaRPr lang="en-US" sz="2200" dirty="0"/>
          </a:p>
          <a:p>
            <a:pPr marL="0" indent="0">
              <a:buNone/>
            </a:pPr>
            <a:endParaRPr lang="en-US" sz="1000" dirty="0" smtClean="0"/>
          </a:p>
          <a:p>
            <a:pPr>
              <a:buClr>
                <a:schemeClr val="accent3"/>
              </a:buClr>
            </a:pPr>
            <a:r>
              <a:rPr lang="en-US" sz="2200" dirty="0"/>
              <a:t>Carbohydrates can serve as a structural molecule in plants, but not in animals where it is usually stored in long chains as future fuel for metabolism. </a:t>
            </a:r>
            <a:endParaRPr lang="en-US" sz="2200" dirty="0" smtClean="0"/>
          </a:p>
          <a:p>
            <a:pPr lvl="1"/>
            <a:r>
              <a:rPr lang="en-US" sz="1800" dirty="0" smtClean="0">
                <a:solidFill>
                  <a:schemeClr val="accent2"/>
                </a:solidFill>
              </a:rPr>
              <a:t>Remember, your Diabetes Lesson?! How does the body use carbohydrates for fuel?</a:t>
            </a:r>
            <a:endParaRPr lang="en-US" sz="1800" dirty="0">
              <a:solidFill>
                <a:schemeClr val="accent2"/>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4038600"/>
            <a:ext cx="2895600" cy="246888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3040" y="4038600"/>
            <a:ext cx="2895600" cy="2468880"/>
          </a:xfrm>
          <a:prstGeom prst="rect">
            <a:avLst/>
          </a:prstGeom>
        </p:spPr>
      </p:pic>
    </p:spTree>
    <p:extLst>
      <p:ext uri="{BB962C8B-B14F-4D97-AF65-F5344CB8AC3E}">
        <p14:creationId xmlns:p14="http://schemas.microsoft.com/office/powerpoint/2010/main" val="887398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629" y="527760"/>
            <a:ext cx="8183880" cy="914400"/>
          </a:xfrm>
        </p:spPr>
        <p:txBody>
          <a:bodyPr>
            <a:normAutofit fontScale="90000"/>
          </a:bodyPr>
          <a:lstStyle/>
          <a:p>
            <a:pPr algn="ctr"/>
            <a:r>
              <a:rPr lang="en-US" dirty="0" smtClean="0"/>
              <a:t>How can we apply this knowledge to our lives?</a:t>
            </a:r>
            <a:endParaRPr lang="en-US" dirty="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457400"/>
            <a:ext cx="4986338" cy="45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4"/>
          <p:cNvSpPr>
            <a:spLocks noGrp="1"/>
          </p:cNvSpPr>
          <p:nvPr>
            <p:ph sz="quarter" idx="2"/>
          </p:nvPr>
        </p:nvSpPr>
        <p:spPr>
          <a:xfrm>
            <a:off x="5715000" y="2362200"/>
            <a:ext cx="3167062" cy="2514600"/>
          </a:xfrm>
        </p:spPr>
        <p:txBody>
          <a:bodyPr>
            <a:noAutofit/>
          </a:bodyPr>
          <a:lstStyle/>
          <a:p>
            <a:pPr>
              <a:buClr>
                <a:schemeClr val="accent3"/>
              </a:buClr>
            </a:pPr>
            <a:r>
              <a:rPr lang="en-US" dirty="0" smtClean="0"/>
              <a:t>Daily diet recommendations</a:t>
            </a:r>
          </a:p>
          <a:p>
            <a:pPr lvl="1"/>
            <a:r>
              <a:rPr lang="en-US" dirty="0" smtClean="0"/>
              <a:t>30% grains</a:t>
            </a:r>
          </a:p>
          <a:p>
            <a:pPr lvl="1"/>
            <a:r>
              <a:rPr lang="en-US" dirty="0" smtClean="0"/>
              <a:t>20% proteins</a:t>
            </a:r>
          </a:p>
          <a:p>
            <a:pPr lvl="1"/>
            <a:r>
              <a:rPr lang="en-US" dirty="0" smtClean="0"/>
              <a:t>30% vegetables</a:t>
            </a:r>
          </a:p>
          <a:p>
            <a:pPr lvl="1"/>
            <a:r>
              <a:rPr lang="en-US" dirty="0" smtClean="0"/>
              <a:t>20% fruit</a:t>
            </a:r>
            <a:endParaRPr lang="en-US" dirty="0"/>
          </a:p>
        </p:txBody>
      </p:sp>
    </p:spTree>
    <p:extLst>
      <p:ext uri="{BB962C8B-B14F-4D97-AF65-F5344CB8AC3E}">
        <p14:creationId xmlns:p14="http://schemas.microsoft.com/office/powerpoint/2010/main" val="25901895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Grains</a:t>
            </a:r>
            <a:endParaRPr lang="en-US" dirty="0"/>
          </a:p>
        </p:txBody>
      </p:sp>
      <p:sp>
        <p:nvSpPr>
          <p:cNvPr id="11" name="Content Placeholder 4"/>
          <p:cNvSpPr>
            <a:spLocks noGrp="1"/>
          </p:cNvSpPr>
          <p:nvPr>
            <p:ph sz="quarter" idx="2"/>
          </p:nvPr>
        </p:nvSpPr>
        <p:spPr>
          <a:xfrm>
            <a:off x="381000" y="1143000"/>
            <a:ext cx="4726776" cy="5029200"/>
          </a:xfrm>
        </p:spPr>
        <p:txBody>
          <a:bodyPr>
            <a:normAutofit/>
          </a:bodyPr>
          <a:lstStyle/>
          <a:p>
            <a:pPr>
              <a:buClr>
                <a:schemeClr val="accent3"/>
              </a:buClr>
            </a:pPr>
            <a:r>
              <a:rPr lang="en-US" sz="2000" dirty="0" smtClean="0"/>
              <a:t>Grains are any food product made from wheat, rice, oats, cornmeal, barley, or another cereal grain; usually high in carbohydrates.</a:t>
            </a:r>
          </a:p>
          <a:p>
            <a:pPr>
              <a:buClr>
                <a:schemeClr val="accent3"/>
              </a:buClr>
            </a:pPr>
            <a:endParaRPr lang="en-US" sz="800" i="1" dirty="0" smtClean="0"/>
          </a:p>
          <a:p>
            <a:pPr>
              <a:buClr>
                <a:schemeClr val="accent3"/>
              </a:buClr>
            </a:pPr>
            <a:r>
              <a:rPr lang="en-US" sz="2000" dirty="0" smtClean="0"/>
              <a:t>Two categories: </a:t>
            </a:r>
            <a:r>
              <a:rPr lang="en-US" sz="2000" b="1" dirty="0" smtClean="0"/>
              <a:t>whole grains </a:t>
            </a:r>
            <a:r>
              <a:rPr lang="en-US" sz="2000" dirty="0" smtClean="0"/>
              <a:t>and </a:t>
            </a:r>
            <a:r>
              <a:rPr lang="en-US" sz="2000" b="1" dirty="0" smtClean="0"/>
              <a:t>refined grains</a:t>
            </a:r>
          </a:p>
          <a:p>
            <a:pPr>
              <a:buClr>
                <a:schemeClr val="accent3"/>
              </a:buClr>
            </a:pPr>
            <a:endParaRPr lang="en-US" sz="400" dirty="0" smtClean="0"/>
          </a:p>
          <a:p>
            <a:pPr lvl="1"/>
            <a:r>
              <a:rPr lang="en-US" sz="1600" dirty="0" smtClean="0"/>
              <a:t>Whole </a:t>
            </a:r>
            <a:r>
              <a:rPr lang="en-US" sz="1600" dirty="0"/>
              <a:t>grain food products contain the entire grain </a:t>
            </a:r>
            <a:r>
              <a:rPr lang="en-US" sz="1600" dirty="0" smtClean="0"/>
              <a:t>kernel </a:t>
            </a:r>
          </a:p>
          <a:p>
            <a:pPr marL="347472" lvl="1" indent="0">
              <a:buNone/>
            </a:pPr>
            <a:r>
              <a:rPr lang="en-US" sz="1600" i="1" dirty="0"/>
              <a:t> </a:t>
            </a:r>
            <a:r>
              <a:rPr lang="en-US" sz="1600" i="1" dirty="0" smtClean="0"/>
              <a:t>   </a:t>
            </a:r>
            <a:r>
              <a:rPr lang="en-US" sz="1400" i="1" dirty="0" smtClean="0"/>
              <a:t>(ex., whole-wheat </a:t>
            </a:r>
            <a:r>
              <a:rPr lang="en-US" sz="1400" i="1" dirty="0"/>
              <a:t>flour, oatmeal, and brown </a:t>
            </a:r>
            <a:r>
              <a:rPr lang="en-US" sz="1400" i="1" dirty="0" smtClean="0"/>
              <a:t>rice)</a:t>
            </a:r>
          </a:p>
          <a:p>
            <a:pPr marL="347472" lvl="1" indent="0">
              <a:buNone/>
            </a:pPr>
            <a:endParaRPr lang="en-US" sz="400" i="1" dirty="0" smtClean="0"/>
          </a:p>
          <a:p>
            <a:pPr lvl="1"/>
            <a:r>
              <a:rPr lang="en-US" sz="1600" dirty="0" smtClean="0"/>
              <a:t>Refined </a:t>
            </a:r>
            <a:r>
              <a:rPr lang="en-US" sz="1600" dirty="0"/>
              <a:t>grain food products contain part of the grain kernel. This process elongates the shelf life of the food, but it removes important nutrients </a:t>
            </a:r>
            <a:endParaRPr lang="en-US" sz="1600" dirty="0" smtClean="0"/>
          </a:p>
          <a:p>
            <a:pPr marL="603504" lvl="2" indent="0">
              <a:buNone/>
            </a:pPr>
            <a:r>
              <a:rPr lang="en-US" sz="1400" i="1" dirty="0" smtClean="0"/>
              <a:t>(ex., </a:t>
            </a:r>
            <a:r>
              <a:rPr lang="en-US" sz="1400" i="1" dirty="0"/>
              <a:t>white flour, white bread, and white </a:t>
            </a:r>
            <a:r>
              <a:rPr lang="en-US" sz="1400" i="1" dirty="0" smtClean="0"/>
              <a:t>rice)</a:t>
            </a:r>
            <a:endParaRPr lang="en-US" sz="1400" i="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533400"/>
            <a:ext cx="3335733" cy="5285233"/>
          </a:xfrm>
          <a:prstGeom prst="rect">
            <a:avLst/>
          </a:prstGeom>
        </p:spPr>
      </p:pic>
    </p:spTree>
    <p:extLst>
      <p:ext uri="{BB962C8B-B14F-4D97-AF65-F5344CB8AC3E}">
        <p14:creationId xmlns:p14="http://schemas.microsoft.com/office/powerpoint/2010/main" val="1571028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Vegetables</a:t>
            </a:r>
            <a:endParaRPr lang="en-US" dirty="0"/>
          </a:p>
        </p:txBody>
      </p:sp>
      <p:sp>
        <p:nvSpPr>
          <p:cNvPr id="11" name="Content Placeholder 4"/>
          <p:cNvSpPr>
            <a:spLocks noGrp="1"/>
          </p:cNvSpPr>
          <p:nvPr>
            <p:ph sz="quarter" idx="2"/>
          </p:nvPr>
        </p:nvSpPr>
        <p:spPr>
          <a:xfrm>
            <a:off x="294640" y="1371600"/>
            <a:ext cx="5410200" cy="5029200"/>
          </a:xfrm>
        </p:spPr>
        <p:txBody>
          <a:bodyPr>
            <a:normAutofit/>
          </a:bodyPr>
          <a:lstStyle/>
          <a:p>
            <a:pPr>
              <a:buClr>
                <a:schemeClr val="accent3"/>
              </a:buClr>
            </a:pPr>
            <a:r>
              <a:rPr lang="en-US" sz="2000" dirty="0"/>
              <a:t>A vegetable is the edible part of a plant. </a:t>
            </a:r>
            <a:endParaRPr lang="en-US" sz="2000" dirty="0" smtClean="0"/>
          </a:p>
          <a:p>
            <a:pPr marL="0" indent="0">
              <a:buClr>
                <a:schemeClr val="accent3"/>
              </a:buClr>
              <a:buNone/>
            </a:pPr>
            <a:endParaRPr lang="en-US" sz="800" i="1" dirty="0" smtClean="0"/>
          </a:p>
          <a:p>
            <a:pPr>
              <a:buClr>
                <a:schemeClr val="accent3"/>
              </a:buClr>
            </a:pPr>
            <a:r>
              <a:rPr lang="en-US" sz="2000" dirty="0" smtClean="0"/>
              <a:t>Types of vegetables:</a:t>
            </a:r>
          </a:p>
          <a:p>
            <a:pPr lvl="1"/>
            <a:r>
              <a:rPr lang="en-US" sz="1600" dirty="0" smtClean="0"/>
              <a:t>dark green </a:t>
            </a:r>
            <a:r>
              <a:rPr lang="en-US" sz="1600" i="1" dirty="0" smtClean="0"/>
              <a:t>(ex., broccoli, spinach, kale)</a:t>
            </a:r>
          </a:p>
          <a:p>
            <a:pPr lvl="1"/>
            <a:r>
              <a:rPr lang="en-US" sz="1600" dirty="0"/>
              <a:t>s</a:t>
            </a:r>
            <a:r>
              <a:rPr lang="en-US" sz="1600" dirty="0" smtClean="0"/>
              <a:t>tarchy </a:t>
            </a:r>
            <a:r>
              <a:rPr lang="en-US" sz="1600" i="1" dirty="0" smtClean="0"/>
              <a:t>(ex., corn, potatoes, squash)</a:t>
            </a:r>
            <a:endParaRPr lang="en-US" sz="1600" i="1" dirty="0"/>
          </a:p>
          <a:p>
            <a:pPr lvl="1"/>
            <a:r>
              <a:rPr lang="en-US" sz="1600" dirty="0" smtClean="0"/>
              <a:t>red &amp; orange </a:t>
            </a:r>
            <a:r>
              <a:rPr lang="en-US" sz="1600" i="1" dirty="0" smtClean="0"/>
              <a:t>(ex., carrots, tomatoes)</a:t>
            </a:r>
          </a:p>
          <a:p>
            <a:pPr lvl="1"/>
            <a:r>
              <a:rPr lang="en-US" sz="1600" dirty="0" smtClean="0"/>
              <a:t>beans &amp; peas </a:t>
            </a:r>
            <a:r>
              <a:rPr lang="en-US" sz="1600" i="1" dirty="0" smtClean="0"/>
              <a:t>(ex., green beans, black-eyed peas)</a:t>
            </a:r>
          </a:p>
          <a:p>
            <a:pPr lvl="1"/>
            <a:r>
              <a:rPr lang="en-US" sz="1600" dirty="0"/>
              <a:t>o</a:t>
            </a:r>
            <a:r>
              <a:rPr lang="en-US" sz="1600" dirty="0" smtClean="0"/>
              <a:t>ther (ex., onions)</a:t>
            </a:r>
          </a:p>
          <a:p>
            <a:pPr>
              <a:buClr>
                <a:schemeClr val="accent3"/>
              </a:buClr>
            </a:pPr>
            <a:endParaRPr lang="en-US" sz="2000" dirty="0" smtClean="0"/>
          </a:p>
          <a:p>
            <a:pPr>
              <a:buClr>
                <a:schemeClr val="accent3"/>
              </a:buClr>
            </a:pPr>
            <a:endParaRPr lang="en-US" sz="4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4680" y="1600200"/>
            <a:ext cx="3003323" cy="3429000"/>
          </a:xfrm>
          <a:prstGeom prst="rect">
            <a:avLst/>
          </a:prstGeom>
        </p:spPr>
      </p:pic>
    </p:spTree>
    <p:extLst>
      <p:ext uri="{BB962C8B-B14F-4D97-AF65-F5344CB8AC3E}">
        <p14:creationId xmlns:p14="http://schemas.microsoft.com/office/powerpoint/2010/main" val="40636466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Fruits</a:t>
            </a:r>
            <a:endParaRPr lang="en-US" dirty="0"/>
          </a:p>
        </p:txBody>
      </p:sp>
      <p:sp>
        <p:nvSpPr>
          <p:cNvPr id="11" name="Content Placeholder 4"/>
          <p:cNvSpPr>
            <a:spLocks noGrp="1"/>
          </p:cNvSpPr>
          <p:nvPr>
            <p:ph sz="quarter" idx="2"/>
          </p:nvPr>
        </p:nvSpPr>
        <p:spPr>
          <a:xfrm>
            <a:off x="381000" y="1371600"/>
            <a:ext cx="4886960" cy="3581400"/>
          </a:xfrm>
        </p:spPr>
        <p:txBody>
          <a:bodyPr>
            <a:normAutofit/>
          </a:bodyPr>
          <a:lstStyle/>
          <a:p>
            <a:pPr>
              <a:buClr>
                <a:schemeClr val="accent3"/>
              </a:buClr>
            </a:pPr>
            <a:r>
              <a:rPr lang="en-US" sz="2000" dirty="0" smtClean="0"/>
              <a:t>Fruits are the flowering part of a plant and are the way that a plant spreads its seeds.</a:t>
            </a:r>
          </a:p>
          <a:p>
            <a:pPr marL="0" indent="0">
              <a:buClr>
                <a:schemeClr val="accent3"/>
              </a:buClr>
              <a:buNone/>
            </a:pPr>
            <a:endParaRPr lang="en-US" sz="800" i="1" dirty="0" smtClean="0"/>
          </a:p>
          <a:p>
            <a:pPr>
              <a:buClr>
                <a:schemeClr val="accent3"/>
              </a:buClr>
            </a:pPr>
            <a:r>
              <a:rPr lang="en-US" sz="2000" dirty="0" smtClean="0"/>
              <a:t>Types of fruits:</a:t>
            </a:r>
          </a:p>
          <a:p>
            <a:pPr lvl="1"/>
            <a:r>
              <a:rPr lang="en-US" sz="1600" dirty="0" smtClean="0"/>
              <a:t>fleshy simple fruits </a:t>
            </a:r>
          </a:p>
          <a:p>
            <a:pPr marL="347472" lvl="1" indent="0">
              <a:buClr>
                <a:schemeClr val="accent3"/>
              </a:buClr>
              <a:buNone/>
            </a:pPr>
            <a:r>
              <a:rPr lang="en-US" sz="1600" i="1" dirty="0" smtClean="0"/>
              <a:t>   </a:t>
            </a:r>
            <a:r>
              <a:rPr lang="en-US" sz="1400" i="1" dirty="0" smtClean="0"/>
              <a:t>(ex., apple, orange, peach, banana)</a:t>
            </a:r>
          </a:p>
          <a:p>
            <a:pPr marL="347472" lvl="1" indent="0">
              <a:buClr>
                <a:schemeClr val="accent3"/>
              </a:buClr>
              <a:buNone/>
            </a:pPr>
            <a:endParaRPr lang="en-US" sz="800" i="1" dirty="0"/>
          </a:p>
          <a:p>
            <a:pPr lvl="1"/>
            <a:r>
              <a:rPr lang="en-US" sz="1600" dirty="0" smtClean="0"/>
              <a:t>fleshy </a:t>
            </a:r>
            <a:r>
              <a:rPr lang="en-US" sz="1600" dirty="0"/>
              <a:t>a</a:t>
            </a:r>
            <a:r>
              <a:rPr lang="en-US" sz="1600" dirty="0" smtClean="0"/>
              <a:t>ggregate fruits </a:t>
            </a:r>
          </a:p>
          <a:p>
            <a:pPr marL="347472" lvl="1" indent="0">
              <a:buClr>
                <a:schemeClr val="accent3"/>
              </a:buClr>
              <a:buNone/>
            </a:pPr>
            <a:r>
              <a:rPr lang="en-US" sz="1600" dirty="0" smtClean="0"/>
              <a:t>    </a:t>
            </a:r>
            <a:r>
              <a:rPr lang="en-US" sz="1400" i="1" dirty="0" smtClean="0"/>
              <a:t>(ex., strawberry, blackberry)</a:t>
            </a:r>
          </a:p>
          <a:p>
            <a:pPr marL="347472" lvl="1" indent="0">
              <a:buClr>
                <a:schemeClr val="accent3"/>
              </a:buClr>
              <a:buNone/>
            </a:pPr>
            <a:endParaRPr lang="en-US" sz="800" i="1" dirty="0"/>
          </a:p>
          <a:p>
            <a:pPr lvl="1"/>
            <a:r>
              <a:rPr lang="en-US" sz="1600" dirty="0" smtClean="0"/>
              <a:t>fleshy multiple fruits </a:t>
            </a:r>
          </a:p>
          <a:p>
            <a:pPr marL="347472" lvl="1" indent="0">
              <a:buClr>
                <a:schemeClr val="accent3"/>
              </a:buClr>
              <a:buNone/>
            </a:pPr>
            <a:r>
              <a:rPr lang="en-US" sz="1600" i="1" dirty="0"/>
              <a:t> </a:t>
            </a:r>
            <a:r>
              <a:rPr lang="en-US" sz="1600" i="1" dirty="0" smtClean="0"/>
              <a:t>   </a:t>
            </a:r>
            <a:r>
              <a:rPr lang="en-US" sz="1400" i="1" dirty="0" smtClean="0"/>
              <a:t>(ex., fig, pineapple)</a:t>
            </a:r>
          </a:p>
          <a:p>
            <a:pPr>
              <a:buClr>
                <a:schemeClr val="accent3"/>
              </a:buClr>
            </a:pPr>
            <a:endParaRPr lang="en-US" sz="400"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1371600"/>
            <a:ext cx="3146961" cy="4038600"/>
          </a:xfrm>
          <a:prstGeom prst="rect">
            <a:avLst/>
          </a:prstGeom>
        </p:spPr>
      </p:pic>
    </p:spTree>
    <p:extLst>
      <p:ext uri="{BB962C8B-B14F-4D97-AF65-F5344CB8AC3E}">
        <p14:creationId xmlns:p14="http://schemas.microsoft.com/office/powerpoint/2010/main" val="1014235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Dairy</a:t>
            </a:r>
            <a:endParaRPr lang="en-US" dirty="0"/>
          </a:p>
        </p:txBody>
      </p:sp>
      <p:sp>
        <p:nvSpPr>
          <p:cNvPr id="11" name="Content Placeholder 4"/>
          <p:cNvSpPr>
            <a:spLocks noGrp="1"/>
          </p:cNvSpPr>
          <p:nvPr>
            <p:ph sz="quarter" idx="2"/>
          </p:nvPr>
        </p:nvSpPr>
        <p:spPr>
          <a:xfrm>
            <a:off x="380999" y="1371600"/>
            <a:ext cx="8353425" cy="3581400"/>
          </a:xfrm>
        </p:spPr>
        <p:txBody>
          <a:bodyPr>
            <a:normAutofit/>
          </a:bodyPr>
          <a:lstStyle/>
          <a:p>
            <a:pPr>
              <a:buClr>
                <a:schemeClr val="accent3"/>
              </a:buClr>
            </a:pPr>
            <a:r>
              <a:rPr lang="en-US" sz="2000" dirty="0" smtClean="0"/>
              <a:t>Dairy food products include milk and anything produced from milk.</a:t>
            </a:r>
          </a:p>
          <a:p>
            <a:pPr marL="0" indent="0">
              <a:buClr>
                <a:schemeClr val="accent3"/>
              </a:buClr>
              <a:buNone/>
            </a:pPr>
            <a:endParaRPr lang="en-US" sz="800" i="1" dirty="0" smtClean="0"/>
          </a:p>
          <a:p>
            <a:pPr>
              <a:buClr>
                <a:schemeClr val="accent3"/>
              </a:buClr>
            </a:pPr>
            <a:r>
              <a:rPr lang="en-US" sz="2000" dirty="0" smtClean="0"/>
              <a:t>Examples:</a:t>
            </a:r>
          </a:p>
          <a:p>
            <a:pPr lvl="1">
              <a:buClr>
                <a:schemeClr val="accent3"/>
              </a:buClr>
            </a:pPr>
            <a:r>
              <a:rPr lang="en-US" sz="1600" i="1" dirty="0"/>
              <a:t>m</a:t>
            </a:r>
            <a:r>
              <a:rPr lang="en-US" sz="1600" i="1" dirty="0" smtClean="0"/>
              <a:t>ilk</a:t>
            </a:r>
          </a:p>
          <a:p>
            <a:pPr lvl="1">
              <a:buClr>
                <a:schemeClr val="accent3"/>
              </a:buClr>
            </a:pPr>
            <a:r>
              <a:rPr lang="en-US" sz="1600" i="1" dirty="0"/>
              <a:t>p</a:t>
            </a:r>
            <a:r>
              <a:rPr lang="en-US" sz="1600" i="1" dirty="0" smtClean="0"/>
              <a:t>udding</a:t>
            </a:r>
          </a:p>
          <a:p>
            <a:pPr lvl="1">
              <a:buClr>
                <a:schemeClr val="accent3"/>
              </a:buClr>
            </a:pPr>
            <a:r>
              <a:rPr lang="en-US" sz="1600" i="1" dirty="0"/>
              <a:t>c</a:t>
            </a:r>
            <a:r>
              <a:rPr lang="en-US" sz="1600" i="1" dirty="0" smtClean="0"/>
              <a:t>heese</a:t>
            </a:r>
          </a:p>
          <a:p>
            <a:pPr lvl="1">
              <a:buClr>
                <a:schemeClr val="accent3"/>
              </a:buClr>
            </a:pPr>
            <a:r>
              <a:rPr lang="en-US" sz="1600" i="1" dirty="0"/>
              <a:t>y</a:t>
            </a:r>
            <a:r>
              <a:rPr lang="en-US" sz="1600" i="1" dirty="0" smtClean="0"/>
              <a:t>ogurt</a:t>
            </a:r>
          </a:p>
          <a:p>
            <a:pPr lvl="1">
              <a:buClr>
                <a:schemeClr val="accent3"/>
              </a:buClr>
            </a:pPr>
            <a:r>
              <a:rPr lang="en-US" sz="1600" i="1" dirty="0"/>
              <a:t>i</a:t>
            </a:r>
            <a:r>
              <a:rPr lang="en-US" sz="1600" i="1" dirty="0" smtClean="0"/>
              <a:t>ce cream</a:t>
            </a:r>
          </a:p>
          <a:p>
            <a:pPr lvl="1">
              <a:buClr>
                <a:schemeClr val="accent3"/>
              </a:buClr>
            </a:pPr>
            <a:r>
              <a:rPr lang="en-US" sz="1600" i="1" dirty="0"/>
              <a:t>s</a:t>
            </a:r>
            <a:r>
              <a:rPr lang="en-US" sz="1600" i="1" dirty="0" smtClean="0"/>
              <a:t>our cream</a:t>
            </a:r>
          </a:p>
          <a:p>
            <a:pPr>
              <a:buClr>
                <a:schemeClr val="accent3"/>
              </a:buClr>
            </a:pPr>
            <a:endParaRPr lang="en-US" sz="400"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3800" y="2362200"/>
            <a:ext cx="4695825" cy="3190875"/>
          </a:xfrm>
          <a:prstGeom prst="rect">
            <a:avLst/>
          </a:prstGeom>
        </p:spPr>
      </p:pic>
    </p:spTree>
    <p:extLst>
      <p:ext uri="{BB962C8B-B14F-4D97-AF65-F5344CB8AC3E}">
        <p14:creationId xmlns:p14="http://schemas.microsoft.com/office/powerpoint/2010/main" val="33450765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8991600" cy="3505200"/>
          </a:xfrm>
        </p:spPr>
        <p:txBody>
          <a:bodyPr>
            <a:noAutofit/>
          </a:bodyPr>
          <a:lstStyle/>
          <a:p>
            <a:pPr algn="ctr"/>
            <a:r>
              <a:rPr lang="en-US" sz="6000" dirty="0" smtClean="0"/>
              <a:t>Here are a few other things to look out for when planning  your meals…. </a:t>
            </a:r>
            <a:endParaRPr lang="en-US" sz="6000" dirty="0"/>
          </a:p>
        </p:txBody>
      </p:sp>
    </p:spTree>
    <p:extLst>
      <p:ext uri="{BB962C8B-B14F-4D97-AF65-F5344CB8AC3E}">
        <p14:creationId xmlns:p14="http://schemas.microsoft.com/office/powerpoint/2010/main" val="3752924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Sodium</a:t>
            </a:r>
            <a:endParaRPr lang="en-US" dirty="0"/>
          </a:p>
        </p:txBody>
      </p:sp>
      <p:sp>
        <p:nvSpPr>
          <p:cNvPr id="5" name="Content Placeholder 4"/>
          <p:cNvSpPr>
            <a:spLocks noGrp="1"/>
          </p:cNvSpPr>
          <p:nvPr>
            <p:ph sz="quarter" idx="2"/>
          </p:nvPr>
        </p:nvSpPr>
        <p:spPr>
          <a:xfrm>
            <a:off x="609600" y="3733800"/>
            <a:ext cx="3662680" cy="2438400"/>
          </a:xfrm>
        </p:spPr>
        <p:txBody>
          <a:bodyPr>
            <a:normAutofit/>
          </a:bodyPr>
          <a:lstStyle/>
          <a:p>
            <a:pPr>
              <a:buClr>
                <a:schemeClr val="accent3"/>
              </a:buClr>
            </a:pPr>
            <a:r>
              <a:rPr lang="en-US" sz="2000" dirty="0" smtClean="0"/>
              <a:t>Preservative</a:t>
            </a:r>
          </a:p>
          <a:p>
            <a:endParaRPr lang="en-US" sz="800" dirty="0" smtClean="0"/>
          </a:p>
          <a:p>
            <a:pPr>
              <a:buClr>
                <a:schemeClr val="accent3"/>
              </a:buClr>
            </a:pPr>
            <a:r>
              <a:rPr lang="en-US" sz="2000" dirty="0" smtClean="0"/>
              <a:t>Modifies flavor, binds ingredients, enhances color, adds texture </a:t>
            </a:r>
            <a:endParaRPr lang="en-US" sz="2000" dirty="0"/>
          </a:p>
        </p:txBody>
      </p:sp>
      <p:sp>
        <p:nvSpPr>
          <p:cNvPr id="10" name="Text Placeholder 2"/>
          <p:cNvSpPr>
            <a:spLocks noGrp="1"/>
          </p:cNvSpPr>
          <p:nvPr>
            <p:ph type="body" idx="1"/>
          </p:nvPr>
        </p:nvSpPr>
        <p:spPr>
          <a:xfrm>
            <a:off x="609600" y="3124200"/>
            <a:ext cx="3200400" cy="792162"/>
          </a:xfrm>
        </p:spPr>
        <p:txBody>
          <a:bodyPr>
            <a:normAutofit/>
          </a:bodyPr>
          <a:lstStyle/>
          <a:p>
            <a:r>
              <a:rPr lang="en-US" dirty="0" smtClean="0"/>
              <a:t>WHY IS IT USED?</a:t>
            </a:r>
            <a:endParaRPr lang="en-US" dirty="0"/>
          </a:p>
        </p:txBody>
      </p:sp>
      <p:sp>
        <p:nvSpPr>
          <p:cNvPr id="11" name="Content Placeholder 4"/>
          <p:cNvSpPr>
            <a:spLocks noGrp="1"/>
          </p:cNvSpPr>
          <p:nvPr>
            <p:ph sz="quarter" idx="2"/>
          </p:nvPr>
        </p:nvSpPr>
        <p:spPr>
          <a:xfrm>
            <a:off x="609600" y="1066800"/>
            <a:ext cx="8003376" cy="2057400"/>
          </a:xfrm>
        </p:spPr>
        <p:txBody>
          <a:bodyPr>
            <a:normAutofit fontScale="85000" lnSpcReduction="10000"/>
          </a:bodyPr>
          <a:lstStyle/>
          <a:p>
            <a:pPr>
              <a:buClr>
                <a:schemeClr val="accent3"/>
              </a:buClr>
            </a:pPr>
            <a:r>
              <a:rPr lang="en-US" dirty="0" smtClean="0"/>
              <a:t>Commonly called “table salt</a:t>
            </a:r>
            <a:r>
              <a:rPr lang="en-US" dirty="0"/>
              <a:t>” </a:t>
            </a:r>
            <a:r>
              <a:rPr lang="en-US" dirty="0" smtClean="0"/>
              <a:t>is </a:t>
            </a:r>
            <a:r>
              <a:rPr lang="en-US" dirty="0"/>
              <a:t>a form of </a:t>
            </a:r>
            <a:r>
              <a:rPr lang="en-US" dirty="0" smtClean="0"/>
              <a:t>sodium chloride </a:t>
            </a:r>
            <a:r>
              <a:rPr lang="en-US" dirty="0"/>
              <a:t>that is designed to be used in cooking and at the table. This form of salt is refined to remove impurities and it may include some additives, depending on where it is processed. </a:t>
            </a:r>
            <a:endParaRPr lang="en-US" dirty="0" smtClean="0"/>
          </a:p>
          <a:p>
            <a:pPr marL="0" indent="0">
              <a:buClr>
                <a:schemeClr val="accent3"/>
              </a:buClr>
              <a:buNone/>
            </a:pPr>
            <a:endParaRPr lang="en-US" sz="900" dirty="0"/>
          </a:p>
          <a:p>
            <a:pPr>
              <a:buClr>
                <a:schemeClr val="accent3"/>
              </a:buClr>
              <a:buSzPct val="50000"/>
            </a:pPr>
            <a:r>
              <a:rPr lang="en-US" sz="3900" b="1" dirty="0" smtClean="0">
                <a:solidFill>
                  <a:schemeClr val="accent2"/>
                </a:solidFill>
              </a:rPr>
              <a:t>The </a:t>
            </a:r>
            <a:r>
              <a:rPr lang="en-US" sz="3900" b="1" dirty="0">
                <a:solidFill>
                  <a:schemeClr val="accent2"/>
                </a:solidFill>
              </a:rPr>
              <a:t>taste for salt is </a:t>
            </a:r>
            <a:r>
              <a:rPr lang="en-US" sz="3900" b="1" dirty="0" smtClean="0">
                <a:solidFill>
                  <a:schemeClr val="accent2"/>
                </a:solidFill>
              </a:rPr>
              <a:t>learned!!!!</a:t>
            </a:r>
            <a:endParaRPr lang="en-US" sz="3900" dirty="0" smtClean="0">
              <a:solidFill>
                <a:schemeClr val="accent2"/>
              </a:solidFill>
            </a:endParaRPr>
          </a:p>
          <a:p>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3273655"/>
            <a:ext cx="3987800" cy="264067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533400" y="396240"/>
            <a:ext cx="8183880" cy="609600"/>
          </a:xfrm>
        </p:spPr>
        <p:txBody>
          <a:bodyPr>
            <a:normAutofit fontScale="90000"/>
          </a:bodyPr>
          <a:lstStyle/>
          <a:p>
            <a:r>
              <a:rPr lang="en-US" dirty="0" smtClean="0"/>
              <a:t>Nutrition</a:t>
            </a:r>
            <a:endParaRPr lang="en-US" dirty="0"/>
          </a:p>
        </p:txBody>
      </p:sp>
      <p:sp>
        <p:nvSpPr>
          <p:cNvPr id="16" name="Rectangle 15"/>
          <p:cNvSpPr/>
          <p:nvPr/>
        </p:nvSpPr>
        <p:spPr>
          <a:xfrm>
            <a:off x="518160" y="1010920"/>
            <a:ext cx="8153400" cy="5763116"/>
          </a:xfrm>
          <a:prstGeom prst="rect">
            <a:avLst/>
          </a:prstGeom>
        </p:spPr>
        <p:txBody>
          <a:bodyPr wrap="square">
            <a:spAutoFit/>
          </a:bodyPr>
          <a:lstStyle/>
          <a:p>
            <a:pPr marL="265113" marR="0" lvl="0" indent="-265113" defTabSz="914400" eaLnBrk="1" fontAlgn="base" latinLnBrk="0" hangingPunct="1">
              <a:lnSpc>
                <a:spcPct val="100000"/>
              </a:lnSpc>
              <a:spcBef>
                <a:spcPts val="250"/>
              </a:spcBef>
              <a:spcAft>
                <a:spcPct val="0"/>
              </a:spcAft>
              <a:buClr>
                <a:srgbClr val="FF7F00"/>
              </a:buClr>
              <a:buSzPct val="80000"/>
              <a:buFont typeface="Wingdings 2" pitchFamily="18" charset="2"/>
              <a:buChar char=""/>
              <a:tabLst/>
              <a:defRPr/>
            </a:pPr>
            <a:r>
              <a:rPr kumimoji="0" lang="en-US" sz="2400" b="0" i="0" u="none" strike="noStrike" kern="0" cap="none" spc="0" normalizeH="0" baseline="0" noProof="0" dirty="0">
                <a:ln>
                  <a:noFill/>
                </a:ln>
                <a:solidFill>
                  <a:srgbClr val="00AFFF"/>
                </a:solidFill>
                <a:effectLst/>
                <a:uLnTx/>
                <a:uFillTx/>
              </a:rPr>
              <a:t>What are nutrients?</a:t>
            </a:r>
          </a:p>
          <a:p>
            <a:pPr marL="547688" lvl="1" indent="-200025" fontAlgn="base">
              <a:spcBef>
                <a:spcPts val="250"/>
              </a:spcBef>
              <a:spcAft>
                <a:spcPct val="0"/>
              </a:spcAft>
              <a:buClr>
                <a:srgbClr val="FF00B3"/>
              </a:buClr>
              <a:buSzPct val="100000"/>
              <a:buFont typeface="Arial" charset="0"/>
              <a:buChar char="•"/>
              <a:defRPr/>
            </a:pPr>
            <a:r>
              <a:rPr lang="en-US" kern="0" dirty="0" smtClean="0">
                <a:solidFill>
                  <a:srgbClr val="00AFFF"/>
                </a:solidFill>
              </a:rPr>
              <a:t>substances </a:t>
            </a:r>
            <a:r>
              <a:rPr lang="en-US" kern="0" dirty="0">
                <a:solidFill>
                  <a:srgbClr val="00AFFF"/>
                </a:solidFill>
              </a:rPr>
              <a:t>that </a:t>
            </a:r>
            <a:r>
              <a:rPr lang="en-US" kern="0" dirty="0" smtClean="0">
                <a:solidFill>
                  <a:srgbClr val="00AFFF"/>
                </a:solidFill>
              </a:rPr>
              <a:t>provide </a:t>
            </a:r>
            <a:r>
              <a:rPr lang="en-US" kern="0" dirty="0">
                <a:solidFill>
                  <a:srgbClr val="00AFFF"/>
                </a:solidFill>
              </a:rPr>
              <a:t>nourishment essential for growth and the maintenance of </a:t>
            </a:r>
            <a:r>
              <a:rPr lang="en-US" kern="0" dirty="0" smtClean="0">
                <a:solidFill>
                  <a:srgbClr val="00AFFF"/>
                </a:solidFill>
              </a:rPr>
              <a:t>life</a:t>
            </a:r>
          </a:p>
          <a:p>
            <a:pPr marL="347663" lvl="1" fontAlgn="base">
              <a:spcBef>
                <a:spcPts val="250"/>
              </a:spcBef>
              <a:spcAft>
                <a:spcPct val="0"/>
              </a:spcAft>
              <a:buClr>
                <a:srgbClr val="FF00B3"/>
              </a:buClr>
              <a:buSzPct val="100000"/>
              <a:defRPr/>
            </a:pPr>
            <a:endParaRPr kumimoji="0" lang="en-US" sz="900" b="0" i="0" u="none" strike="noStrike" kern="0" cap="none" spc="0" normalizeH="0" baseline="0" noProof="0" dirty="0">
              <a:ln>
                <a:noFill/>
              </a:ln>
              <a:solidFill>
                <a:srgbClr val="00AFFF"/>
              </a:solidFill>
              <a:effectLst/>
              <a:uLnTx/>
              <a:uFillTx/>
            </a:endParaRPr>
          </a:p>
          <a:p>
            <a:pPr marL="265113" marR="0" lvl="0" indent="-265113" defTabSz="914400" eaLnBrk="1" fontAlgn="base" latinLnBrk="0" hangingPunct="1">
              <a:lnSpc>
                <a:spcPct val="100000"/>
              </a:lnSpc>
              <a:spcBef>
                <a:spcPts val="250"/>
              </a:spcBef>
              <a:spcAft>
                <a:spcPct val="0"/>
              </a:spcAft>
              <a:buClr>
                <a:srgbClr val="FF7F00"/>
              </a:buClr>
              <a:buSzPct val="80000"/>
              <a:buFont typeface="Wingdings 2" pitchFamily="18" charset="2"/>
              <a:buChar char=""/>
              <a:tabLst/>
              <a:defRPr/>
            </a:pPr>
            <a:r>
              <a:rPr kumimoji="0" lang="en-US" sz="2400" b="0" i="0" u="none" strike="noStrike" kern="0" cap="none" spc="0" normalizeH="0" baseline="0" noProof="0" dirty="0" smtClean="0">
                <a:ln>
                  <a:noFill/>
                </a:ln>
                <a:solidFill>
                  <a:srgbClr val="00AFFF"/>
                </a:solidFill>
                <a:effectLst/>
                <a:uLnTx/>
                <a:uFillTx/>
              </a:rPr>
              <a:t>Essential nutrients</a:t>
            </a:r>
          </a:p>
          <a:p>
            <a:pPr marL="722313" lvl="1" indent="-265113" fontAlgn="base">
              <a:spcBef>
                <a:spcPts val="250"/>
              </a:spcBef>
              <a:spcAft>
                <a:spcPct val="0"/>
              </a:spcAft>
              <a:buClr>
                <a:schemeClr val="accent2"/>
              </a:buClr>
              <a:buSzPct val="80000"/>
              <a:buFont typeface="Wingdings 2" pitchFamily="18" charset="2"/>
              <a:buChar char=""/>
              <a:defRPr/>
            </a:pPr>
            <a:r>
              <a:rPr lang="en-US" kern="0" dirty="0">
                <a:solidFill>
                  <a:srgbClr val="00AFFF"/>
                </a:solidFill>
              </a:rPr>
              <a:t>a</a:t>
            </a:r>
            <a:r>
              <a:rPr lang="en-US" kern="0" dirty="0" smtClean="0">
                <a:solidFill>
                  <a:srgbClr val="00AFFF"/>
                </a:solidFill>
              </a:rPr>
              <a:t>re materials that our bodies require to ensure normal and efficient functioning, but cannot produce on their own</a:t>
            </a:r>
          </a:p>
          <a:p>
            <a:pPr marL="1179513" lvl="2" indent="-265113" fontAlgn="base">
              <a:spcBef>
                <a:spcPts val="250"/>
              </a:spcBef>
              <a:spcAft>
                <a:spcPct val="0"/>
              </a:spcAft>
              <a:buClr>
                <a:srgbClr val="FF7F00"/>
              </a:buClr>
              <a:buSzPct val="80000"/>
              <a:buFont typeface="Wingdings 2" pitchFamily="18" charset="2"/>
              <a:buChar char=""/>
              <a:defRPr/>
            </a:pPr>
            <a:r>
              <a:rPr lang="en-US" i="1" kern="0" dirty="0" smtClean="0">
                <a:solidFill>
                  <a:srgbClr val="00AFFF"/>
                </a:solidFill>
              </a:rPr>
              <a:t>i.e., proteins, fats, vitamins, and minerals</a:t>
            </a:r>
          </a:p>
          <a:p>
            <a:pPr lvl="2" fontAlgn="base">
              <a:spcBef>
                <a:spcPts val="250"/>
              </a:spcBef>
              <a:spcAft>
                <a:spcPct val="0"/>
              </a:spcAft>
              <a:buClr>
                <a:srgbClr val="FF7F00"/>
              </a:buClr>
              <a:buSzPct val="80000"/>
              <a:defRPr/>
            </a:pPr>
            <a:endParaRPr lang="en-US" sz="900" kern="0" dirty="0" smtClean="0">
              <a:solidFill>
                <a:srgbClr val="00AFFF"/>
              </a:solidFill>
            </a:endParaRPr>
          </a:p>
          <a:p>
            <a:pPr marL="265113" lvl="0" indent="-265113" fontAlgn="base">
              <a:spcBef>
                <a:spcPts val="250"/>
              </a:spcBef>
              <a:spcAft>
                <a:spcPct val="0"/>
              </a:spcAft>
              <a:buClr>
                <a:srgbClr val="FF7F00"/>
              </a:buClr>
              <a:buSzPct val="80000"/>
              <a:buFont typeface="Wingdings 2" pitchFamily="18" charset="2"/>
              <a:buChar char=""/>
              <a:defRPr/>
            </a:pPr>
            <a:r>
              <a:rPr lang="en-US" sz="2400" kern="0" dirty="0" smtClean="0">
                <a:solidFill>
                  <a:srgbClr val="00AFFF"/>
                </a:solidFill>
              </a:rPr>
              <a:t>Non-essential </a:t>
            </a:r>
            <a:r>
              <a:rPr lang="en-US" sz="2400" kern="0" dirty="0">
                <a:solidFill>
                  <a:srgbClr val="00AFFF"/>
                </a:solidFill>
              </a:rPr>
              <a:t>nutrients</a:t>
            </a:r>
          </a:p>
          <a:p>
            <a:pPr marL="722313" lvl="1" indent="-265113" fontAlgn="base">
              <a:spcBef>
                <a:spcPts val="250"/>
              </a:spcBef>
              <a:spcAft>
                <a:spcPct val="0"/>
              </a:spcAft>
              <a:buClr>
                <a:schemeClr val="accent2"/>
              </a:buClr>
              <a:buSzPct val="80000"/>
              <a:buFont typeface="Wingdings 2" pitchFamily="18" charset="2"/>
              <a:buChar char=""/>
              <a:defRPr/>
            </a:pPr>
            <a:r>
              <a:rPr lang="en-US" kern="0" dirty="0">
                <a:solidFill>
                  <a:srgbClr val="00AFFF"/>
                </a:solidFill>
              </a:rPr>
              <a:t>are materials that our bodies </a:t>
            </a:r>
            <a:r>
              <a:rPr lang="en-US" kern="0" dirty="0" smtClean="0">
                <a:solidFill>
                  <a:srgbClr val="00AFFF"/>
                </a:solidFill>
              </a:rPr>
              <a:t>can assemble from other food components</a:t>
            </a:r>
          </a:p>
          <a:p>
            <a:pPr marL="1179513" lvl="2" indent="-265113" fontAlgn="base">
              <a:spcBef>
                <a:spcPts val="250"/>
              </a:spcBef>
              <a:spcAft>
                <a:spcPct val="0"/>
              </a:spcAft>
              <a:buClr>
                <a:srgbClr val="FF7F00"/>
              </a:buClr>
              <a:buSzPct val="80000"/>
              <a:buFont typeface="Wingdings 2" pitchFamily="18" charset="2"/>
              <a:buChar char=""/>
              <a:defRPr/>
            </a:pPr>
            <a:r>
              <a:rPr lang="en-US" i="1" kern="0" dirty="0" smtClean="0">
                <a:solidFill>
                  <a:srgbClr val="00AFFF"/>
                </a:solidFill>
              </a:rPr>
              <a:t>i.e., carbohydrates</a:t>
            </a:r>
          </a:p>
          <a:p>
            <a:pPr lvl="2" fontAlgn="base">
              <a:spcBef>
                <a:spcPts val="250"/>
              </a:spcBef>
              <a:spcAft>
                <a:spcPct val="0"/>
              </a:spcAft>
              <a:buClr>
                <a:srgbClr val="FF7F00"/>
              </a:buClr>
              <a:buSzPct val="80000"/>
              <a:defRPr/>
            </a:pPr>
            <a:endParaRPr kumimoji="0" lang="en-US" sz="900" b="0" i="0" u="none" strike="noStrike" kern="0" cap="none" spc="0" normalizeH="0" baseline="0" noProof="0" dirty="0">
              <a:ln>
                <a:noFill/>
              </a:ln>
              <a:solidFill>
                <a:srgbClr val="00AFFF"/>
              </a:solidFill>
              <a:effectLst/>
              <a:uLnTx/>
              <a:uFillTx/>
            </a:endParaRPr>
          </a:p>
          <a:p>
            <a:pPr marL="265113" marR="0" lvl="0" indent="-265113" defTabSz="914400" eaLnBrk="1" fontAlgn="base" latinLnBrk="0" hangingPunct="1">
              <a:lnSpc>
                <a:spcPct val="100000"/>
              </a:lnSpc>
              <a:spcBef>
                <a:spcPts val="250"/>
              </a:spcBef>
              <a:spcAft>
                <a:spcPct val="0"/>
              </a:spcAft>
              <a:buClr>
                <a:srgbClr val="FF7F00"/>
              </a:buClr>
              <a:buSzPct val="80000"/>
              <a:buFont typeface="Wingdings 2" pitchFamily="18" charset="2"/>
              <a:buChar char=""/>
              <a:tabLst/>
              <a:defRPr/>
            </a:pPr>
            <a:r>
              <a:rPr kumimoji="0" lang="en-US" sz="2400" b="0" i="0" u="none" strike="noStrike" kern="0" cap="none" spc="0" normalizeH="0" baseline="0" noProof="0" dirty="0" smtClean="0">
                <a:ln>
                  <a:noFill/>
                </a:ln>
                <a:solidFill>
                  <a:srgbClr val="00AFFF"/>
                </a:solidFill>
                <a:effectLst/>
                <a:uLnTx/>
                <a:uFillTx/>
              </a:rPr>
              <a:t>Nutrition</a:t>
            </a:r>
            <a:endParaRPr kumimoji="0" lang="en-US" sz="2400" b="0" i="0" u="none" strike="noStrike" kern="0" cap="none" spc="0" normalizeH="0" baseline="0" noProof="0" dirty="0">
              <a:ln>
                <a:noFill/>
              </a:ln>
              <a:solidFill>
                <a:srgbClr val="00AFFF"/>
              </a:solidFill>
              <a:effectLst/>
              <a:uLnTx/>
              <a:uFillTx/>
            </a:endParaRPr>
          </a:p>
          <a:p>
            <a:pPr marL="547688" marR="0" lvl="1" indent="-200025" defTabSz="914400" eaLnBrk="1" fontAlgn="base" latinLnBrk="0" hangingPunct="1">
              <a:lnSpc>
                <a:spcPct val="100000"/>
              </a:lnSpc>
              <a:spcBef>
                <a:spcPts val="250"/>
              </a:spcBef>
              <a:spcAft>
                <a:spcPct val="0"/>
              </a:spcAft>
              <a:buClr>
                <a:srgbClr val="FF00B3"/>
              </a:buClr>
              <a:buSzPct val="100000"/>
              <a:buFont typeface="Arial" charset="0"/>
              <a:buChar char="•"/>
              <a:tabLst/>
              <a:defRPr/>
            </a:pPr>
            <a:r>
              <a:rPr lang="en-US" kern="0" dirty="0" err="1">
                <a:solidFill>
                  <a:srgbClr val="00AFFF"/>
                </a:solidFill>
              </a:rPr>
              <a:t>i</a:t>
            </a:r>
            <a:r>
              <a:rPr kumimoji="0" lang="en-US" b="0" i="0" u="none" strike="noStrike" kern="0" cap="none" spc="0" normalizeH="0" baseline="0" noProof="0" dirty="0" smtClean="0">
                <a:ln>
                  <a:noFill/>
                </a:ln>
                <a:solidFill>
                  <a:srgbClr val="00AFFF"/>
                </a:solidFill>
                <a:effectLst/>
                <a:uLnTx/>
                <a:uFillTx/>
              </a:rPr>
              <a:t>s obtaining </a:t>
            </a:r>
            <a:r>
              <a:rPr kumimoji="0" lang="en-US" b="0" i="0" u="none" strike="noStrike" kern="0" cap="none" spc="0" normalizeH="0" baseline="0" noProof="0" dirty="0">
                <a:ln>
                  <a:noFill/>
                </a:ln>
                <a:solidFill>
                  <a:srgbClr val="00AFFF"/>
                </a:solidFill>
                <a:effectLst/>
                <a:uLnTx/>
                <a:uFillTx/>
              </a:rPr>
              <a:t>food necessary for our bodies to remain healthy, develop, and grow</a:t>
            </a:r>
          </a:p>
          <a:p>
            <a:pPr marL="0" marR="0" lvl="0" indent="0" defTabSz="914400" eaLnBrk="1" fontAlgn="base" latinLnBrk="0" hangingPunct="1">
              <a:lnSpc>
                <a:spcPct val="100000"/>
              </a:lnSpc>
              <a:spcBef>
                <a:spcPts val="250"/>
              </a:spcBef>
              <a:spcAft>
                <a:spcPct val="0"/>
              </a:spcAft>
              <a:buClr>
                <a:srgbClr val="FF7F00"/>
              </a:buClr>
              <a:buSzPct val="80000"/>
              <a:buFontTx/>
              <a:buNone/>
              <a:tabLst/>
              <a:defRPr/>
            </a:pPr>
            <a:endParaRPr kumimoji="0" lang="en-US" sz="2400" b="0" i="0" u="none" strike="noStrike" kern="0" cap="none" spc="0" normalizeH="0" baseline="0" noProof="0" dirty="0">
              <a:ln>
                <a:noFill/>
              </a:ln>
              <a:solidFill>
                <a:srgbClr val="00AFFF"/>
              </a:solidFill>
              <a:effectLst/>
              <a:uLnTx/>
              <a:uFillTx/>
            </a:endParaRPr>
          </a:p>
        </p:txBody>
      </p:sp>
    </p:spTree>
    <p:extLst>
      <p:ext uri="{BB962C8B-B14F-4D97-AF65-F5344CB8AC3E}">
        <p14:creationId xmlns:p14="http://schemas.microsoft.com/office/powerpoint/2010/main" val="12078163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Sodium</a:t>
            </a:r>
            <a:endParaRPr lang="en-US" dirty="0"/>
          </a:p>
        </p:txBody>
      </p:sp>
      <p:sp>
        <p:nvSpPr>
          <p:cNvPr id="5" name="Content Placeholder 4"/>
          <p:cNvSpPr>
            <a:spLocks noGrp="1"/>
          </p:cNvSpPr>
          <p:nvPr>
            <p:ph sz="quarter" idx="2"/>
          </p:nvPr>
        </p:nvSpPr>
        <p:spPr>
          <a:xfrm>
            <a:off x="531024" y="5219700"/>
            <a:ext cx="4726776" cy="1371600"/>
          </a:xfrm>
        </p:spPr>
        <p:txBody>
          <a:bodyPr>
            <a:normAutofit/>
          </a:bodyPr>
          <a:lstStyle/>
          <a:p>
            <a:pPr>
              <a:buClr>
                <a:schemeClr val="accent3"/>
              </a:buClr>
            </a:pPr>
            <a:r>
              <a:rPr lang="en-US" dirty="0" smtClean="0"/>
              <a:t>Increase in blood pressure</a:t>
            </a:r>
          </a:p>
          <a:p>
            <a:pPr>
              <a:buClr>
                <a:schemeClr val="accent3"/>
              </a:buClr>
            </a:pPr>
            <a:r>
              <a:rPr lang="en-US" dirty="0" smtClean="0"/>
              <a:t>Increased risk of heart disease</a:t>
            </a:r>
          </a:p>
        </p:txBody>
      </p:sp>
      <p:sp>
        <p:nvSpPr>
          <p:cNvPr id="9" name="Text Placeholder 2"/>
          <p:cNvSpPr>
            <a:spLocks noGrp="1"/>
          </p:cNvSpPr>
          <p:nvPr>
            <p:ph type="body" idx="1"/>
          </p:nvPr>
        </p:nvSpPr>
        <p:spPr>
          <a:xfrm>
            <a:off x="457200" y="990600"/>
            <a:ext cx="4345776" cy="792162"/>
          </a:xfrm>
        </p:spPr>
        <p:txBody>
          <a:bodyPr>
            <a:normAutofit/>
          </a:bodyPr>
          <a:lstStyle/>
          <a:p>
            <a:r>
              <a:rPr lang="en-US" dirty="0" smtClean="0"/>
              <a:t>HOW MUCH DO WE NEED?</a:t>
            </a:r>
            <a:endParaRPr lang="en-US" dirty="0"/>
          </a:p>
        </p:txBody>
      </p:sp>
      <p:sp>
        <p:nvSpPr>
          <p:cNvPr id="10" name="Text Placeholder 2"/>
          <p:cNvSpPr>
            <a:spLocks noGrp="1"/>
          </p:cNvSpPr>
          <p:nvPr>
            <p:ph type="body" idx="1"/>
          </p:nvPr>
        </p:nvSpPr>
        <p:spPr>
          <a:xfrm>
            <a:off x="685800" y="4572000"/>
            <a:ext cx="3810000" cy="792162"/>
          </a:xfrm>
        </p:spPr>
        <p:txBody>
          <a:bodyPr>
            <a:normAutofit/>
          </a:bodyPr>
          <a:lstStyle/>
          <a:p>
            <a:r>
              <a:rPr lang="en-US" dirty="0" smtClean="0"/>
              <a:t>HOW CAN IT HARM US?</a:t>
            </a:r>
            <a:endParaRPr lang="en-US" dirty="0"/>
          </a:p>
        </p:txBody>
      </p:sp>
      <p:grpSp>
        <p:nvGrpSpPr>
          <p:cNvPr id="30" name="Group 29"/>
          <p:cNvGrpSpPr/>
          <p:nvPr/>
        </p:nvGrpSpPr>
        <p:grpSpPr>
          <a:xfrm>
            <a:off x="1600200" y="1840468"/>
            <a:ext cx="1676400" cy="2491264"/>
            <a:chOff x="990600" y="1840468"/>
            <a:chExt cx="1676400" cy="2491264"/>
          </a:xfrm>
        </p:grpSpPr>
        <p:pic>
          <p:nvPicPr>
            <p:cNvPr id="22" name="Picture 2" descr="C:\Users\lrico\AppData\Local\Microsoft\Windows\Temporary Internet Files\Content.IE5\R641CBTQ\MP900314310[1].jpg"/>
            <p:cNvPicPr>
              <a:picLocks noChangeAspect="1" noChangeArrowheads="1"/>
            </p:cNvPicPr>
            <p:nvPr/>
          </p:nvPicPr>
          <p:blipFill>
            <a:blip r:embed="rId3" cstate="print"/>
            <a:srcRect l="56076" b="14782"/>
            <a:stretch>
              <a:fillRect/>
            </a:stretch>
          </p:blipFill>
          <p:spPr bwMode="auto">
            <a:xfrm>
              <a:off x="1219200" y="2073275"/>
              <a:ext cx="1112802" cy="1889125"/>
            </a:xfrm>
            <a:prstGeom prst="rect">
              <a:avLst/>
            </a:prstGeom>
            <a:noFill/>
          </p:spPr>
        </p:pic>
        <p:sp>
          <p:nvSpPr>
            <p:cNvPr id="23" name="TextBox 22"/>
            <p:cNvSpPr txBox="1"/>
            <p:nvPr/>
          </p:nvSpPr>
          <p:spPr>
            <a:xfrm>
              <a:off x="1447800" y="1840468"/>
              <a:ext cx="762000" cy="369332"/>
            </a:xfrm>
            <a:prstGeom prst="rect">
              <a:avLst/>
            </a:prstGeom>
            <a:noFill/>
          </p:spPr>
          <p:txBody>
            <a:bodyPr wrap="square" rtlCol="0">
              <a:spAutoFit/>
            </a:bodyPr>
            <a:lstStyle/>
            <a:p>
              <a:r>
                <a:rPr lang="en-US" b="1" dirty="0" smtClean="0"/>
                <a:t>FDA*</a:t>
              </a:r>
              <a:endParaRPr lang="en-US" b="1" dirty="0"/>
            </a:p>
          </p:txBody>
        </p:sp>
        <p:sp>
          <p:nvSpPr>
            <p:cNvPr id="24" name="TextBox 23"/>
            <p:cNvSpPr txBox="1"/>
            <p:nvPr/>
          </p:nvSpPr>
          <p:spPr>
            <a:xfrm>
              <a:off x="990600" y="3962400"/>
              <a:ext cx="1676400" cy="369332"/>
            </a:xfrm>
            <a:prstGeom prst="rect">
              <a:avLst/>
            </a:prstGeom>
            <a:noFill/>
          </p:spPr>
          <p:txBody>
            <a:bodyPr wrap="square" rtlCol="0">
              <a:spAutoFit/>
            </a:bodyPr>
            <a:lstStyle/>
            <a:p>
              <a:r>
                <a:rPr lang="en-US" dirty="0" smtClean="0"/>
                <a:t>2,300 mg/day</a:t>
              </a:r>
              <a:endParaRPr lang="en-US" dirty="0"/>
            </a:p>
          </p:txBody>
        </p:sp>
      </p:grpSp>
      <p:grpSp>
        <p:nvGrpSpPr>
          <p:cNvPr id="31" name="Group 30"/>
          <p:cNvGrpSpPr/>
          <p:nvPr/>
        </p:nvGrpSpPr>
        <p:grpSpPr>
          <a:xfrm>
            <a:off x="3733800" y="2362200"/>
            <a:ext cx="1676400" cy="1969532"/>
            <a:chOff x="2895600" y="2362200"/>
            <a:chExt cx="1676400" cy="1969532"/>
          </a:xfrm>
        </p:grpSpPr>
        <p:pic>
          <p:nvPicPr>
            <p:cNvPr id="21" name="Picture 2" descr="C:\Users\lrico\AppData\Local\Microsoft\Windows\Temporary Internet Files\Content.IE5\R641CBTQ\MP900314310[1].jpg"/>
            <p:cNvPicPr>
              <a:picLocks noChangeAspect="1" noChangeArrowheads="1"/>
            </p:cNvPicPr>
            <p:nvPr/>
          </p:nvPicPr>
          <p:blipFill>
            <a:blip r:embed="rId3" cstate="print"/>
            <a:srcRect l="56076" b="14782"/>
            <a:stretch>
              <a:fillRect/>
            </a:stretch>
          </p:blipFill>
          <p:spPr bwMode="auto">
            <a:xfrm>
              <a:off x="3276600" y="2667000"/>
              <a:ext cx="762000" cy="1293593"/>
            </a:xfrm>
            <a:prstGeom prst="rect">
              <a:avLst/>
            </a:prstGeom>
            <a:noFill/>
          </p:spPr>
        </p:pic>
        <p:sp>
          <p:nvSpPr>
            <p:cNvPr id="25" name="TextBox 24"/>
            <p:cNvSpPr txBox="1"/>
            <p:nvPr/>
          </p:nvSpPr>
          <p:spPr>
            <a:xfrm>
              <a:off x="3352800" y="2362200"/>
              <a:ext cx="914400" cy="369332"/>
            </a:xfrm>
            <a:prstGeom prst="rect">
              <a:avLst/>
            </a:prstGeom>
            <a:noFill/>
          </p:spPr>
          <p:txBody>
            <a:bodyPr wrap="square" rtlCol="0">
              <a:spAutoFit/>
            </a:bodyPr>
            <a:lstStyle/>
            <a:p>
              <a:r>
                <a:rPr lang="en-US" b="1" dirty="0" smtClean="0"/>
                <a:t>AHA**</a:t>
              </a:r>
              <a:endParaRPr lang="en-US" b="1" dirty="0"/>
            </a:p>
          </p:txBody>
        </p:sp>
        <p:sp>
          <p:nvSpPr>
            <p:cNvPr id="26" name="TextBox 25"/>
            <p:cNvSpPr txBox="1"/>
            <p:nvPr/>
          </p:nvSpPr>
          <p:spPr>
            <a:xfrm>
              <a:off x="2895600" y="3962400"/>
              <a:ext cx="1676400" cy="369332"/>
            </a:xfrm>
            <a:prstGeom prst="rect">
              <a:avLst/>
            </a:prstGeom>
            <a:noFill/>
          </p:spPr>
          <p:txBody>
            <a:bodyPr wrap="square" rtlCol="0">
              <a:spAutoFit/>
            </a:bodyPr>
            <a:lstStyle/>
            <a:p>
              <a:r>
                <a:rPr lang="en-US" dirty="0" smtClean="0"/>
                <a:t>1,500 mg/day</a:t>
              </a:r>
              <a:endParaRPr lang="en-US" dirty="0"/>
            </a:p>
          </p:txBody>
        </p:sp>
      </p:grpSp>
      <p:grpSp>
        <p:nvGrpSpPr>
          <p:cNvPr id="32" name="Group 31"/>
          <p:cNvGrpSpPr/>
          <p:nvPr/>
        </p:nvGrpSpPr>
        <p:grpSpPr>
          <a:xfrm>
            <a:off x="5638800" y="914400"/>
            <a:ext cx="2057400" cy="3417332"/>
            <a:chOff x="4800600" y="914400"/>
            <a:chExt cx="2057400" cy="3417332"/>
          </a:xfrm>
        </p:grpSpPr>
        <p:pic>
          <p:nvPicPr>
            <p:cNvPr id="1026" name="Picture 2" descr="C:\Users\lrico\AppData\Local\Microsoft\Windows\Temporary Internet Files\Content.IE5\R641CBTQ\MP900314310[1].jpg"/>
            <p:cNvPicPr>
              <a:picLocks noChangeAspect="1" noChangeArrowheads="1"/>
            </p:cNvPicPr>
            <p:nvPr/>
          </p:nvPicPr>
          <p:blipFill>
            <a:blip r:embed="rId3" cstate="print"/>
            <a:srcRect l="56076" b="14782"/>
            <a:stretch>
              <a:fillRect/>
            </a:stretch>
          </p:blipFill>
          <p:spPr bwMode="auto">
            <a:xfrm>
              <a:off x="5029200" y="1371600"/>
              <a:ext cx="1606550" cy="2727325"/>
            </a:xfrm>
            <a:prstGeom prst="rect">
              <a:avLst/>
            </a:prstGeom>
            <a:noFill/>
          </p:spPr>
        </p:pic>
        <p:sp>
          <p:nvSpPr>
            <p:cNvPr id="27" name="TextBox 26"/>
            <p:cNvSpPr txBox="1"/>
            <p:nvPr/>
          </p:nvSpPr>
          <p:spPr>
            <a:xfrm>
              <a:off x="4800600" y="914400"/>
              <a:ext cx="2057400" cy="646331"/>
            </a:xfrm>
            <a:prstGeom prst="rect">
              <a:avLst/>
            </a:prstGeom>
            <a:noFill/>
          </p:spPr>
          <p:txBody>
            <a:bodyPr wrap="square" rtlCol="0">
              <a:spAutoFit/>
            </a:bodyPr>
            <a:lstStyle/>
            <a:p>
              <a:pPr algn="ctr"/>
              <a:r>
                <a:rPr lang="en-US" dirty="0" smtClean="0"/>
                <a:t>Average American consumption</a:t>
              </a:r>
              <a:endParaRPr lang="en-US" dirty="0"/>
            </a:p>
          </p:txBody>
        </p:sp>
        <p:sp>
          <p:nvSpPr>
            <p:cNvPr id="28" name="TextBox 27"/>
            <p:cNvSpPr txBox="1"/>
            <p:nvPr/>
          </p:nvSpPr>
          <p:spPr>
            <a:xfrm>
              <a:off x="5105400" y="3962400"/>
              <a:ext cx="1676400" cy="369332"/>
            </a:xfrm>
            <a:prstGeom prst="rect">
              <a:avLst/>
            </a:prstGeom>
            <a:noFill/>
          </p:spPr>
          <p:txBody>
            <a:bodyPr wrap="square" rtlCol="0">
              <a:spAutoFit/>
            </a:bodyPr>
            <a:lstStyle/>
            <a:p>
              <a:r>
                <a:rPr lang="en-US" dirty="0" smtClean="0"/>
                <a:t>3,436 mg/day</a:t>
              </a:r>
              <a:endParaRPr lang="en-US" dirty="0"/>
            </a:p>
          </p:txBody>
        </p:sp>
      </p:grpSp>
      <p:sp>
        <p:nvSpPr>
          <p:cNvPr id="18" name="Text Placeholder 2"/>
          <p:cNvSpPr>
            <a:spLocks noGrp="1"/>
          </p:cNvSpPr>
          <p:nvPr>
            <p:ph type="body" idx="1"/>
          </p:nvPr>
        </p:nvSpPr>
        <p:spPr>
          <a:xfrm>
            <a:off x="5029200" y="6096000"/>
            <a:ext cx="2209800" cy="418068"/>
          </a:xfrm>
        </p:spPr>
        <p:txBody>
          <a:bodyPr>
            <a:normAutofit fontScale="92500" lnSpcReduction="10000"/>
          </a:bodyPr>
          <a:lstStyle/>
          <a:p>
            <a:r>
              <a:rPr lang="en-US" sz="900" dirty="0" smtClean="0"/>
              <a:t>* FDA- Food and Drug Administration</a:t>
            </a:r>
          </a:p>
          <a:p>
            <a:r>
              <a:rPr lang="en-US" sz="900" dirty="0" smtClean="0"/>
              <a:t>** American Heart Association</a:t>
            </a:r>
            <a:endParaRPr lang="en-US" sz="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20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20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wipe(down)">
                                      <p:cBhvr>
                                        <p:cTn id="22" dur="500"/>
                                        <p:tgtEl>
                                          <p:spTgt spid="10">
                                            <p:txEl>
                                              <p:pRg st="0" end="0"/>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wipe(down)">
                                      <p:cBhvr>
                                        <p:cTn id="25" dur="500"/>
                                        <p:tgtEl>
                                          <p:spTgt spid="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5">
                                            <p:txEl>
                                              <p:pRg st="1" end="1"/>
                                            </p:txEl>
                                          </p:spTgt>
                                        </p:tgtEl>
                                        <p:attrNameLst>
                                          <p:attrName>style.visibility</p:attrName>
                                        </p:attrNameLst>
                                      </p:cBhvr>
                                      <p:to>
                                        <p:strVal val="visible"/>
                                      </p:to>
                                    </p:set>
                                    <p:animEffect transition="in" filter="wipe(down)">
                                      <p:cBhvr>
                                        <p:cTn id="30"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Sodium</a:t>
            </a:r>
            <a:endParaRPr lang="en-US" dirty="0"/>
          </a:p>
        </p:txBody>
      </p:sp>
      <p:sp>
        <p:nvSpPr>
          <p:cNvPr id="3" name="Text Placeholder 2"/>
          <p:cNvSpPr>
            <a:spLocks noGrp="1"/>
          </p:cNvSpPr>
          <p:nvPr>
            <p:ph type="body" idx="1"/>
          </p:nvPr>
        </p:nvSpPr>
        <p:spPr>
          <a:xfrm>
            <a:off x="607224" y="990600"/>
            <a:ext cx="3931920" cy="792162"/>
          </a:xfrm>
        </p:spPr>
        <p:txBody>
          <a:bodyPr/>
          <a:lstStyle/>
          <a:p>
            <a:r>
              <a:rPr lang="en-US" dirty="0" smtClean="0"/>
              <a:t>HOW DO I USE LESS?</a:t>
            </a:r>
            <a:endParaRPr lang="en-US" dirty="0"/>
          </a:p>
        </p:txBody>
      </p:sp>
      <p:sp>
        <p:nvSpPr>
          <p:cNvPr id="5" name="Content Placeholder 4"/>
          <p:cNvSpPr>
            <a:spLocks noGrp="1"/>
          </p:cNvSpPr>
          <p:nvPr>
            <p:ph sz="quarter" idx="2"/>
          </p:nvPr>
        </p:nvSpPr>
        <p:spPr>
          <a:xfrm>
            <a:off x="607224" y="1706562"/>
            <a:ext cx="7698576" cy="3489960"/>
          </a:xfrm>
        </p:spPr>
        <p:txBody>
          <a:bodyPr>
            <a:normAutofit/>
          </a:bodyPr>
          <a:lstStyle/>
          <a:p>
            <a:pPr>
              <a:buClr>
                <a:schemeClr val="accent3"/>
              </a:buClr>
            </a:pPr>
            <a:r>
              <a:rPr lang="en-US" dirty="0" smtClean="0"/>
              <a:t>Choose fresh, frozen, or canned foods without added salt</a:t>
            </a:r>
          </a:p>
          <a:p>
            <a:pPr>
              <a:buClr>
                <a:schemeClr val="accent3"/>
              </a:buClr>
            </a:pPr>
            <a:r>
              <a:rPr lang="en-US" dirty="0" smtClean="0"/>
              <a:t>Select low salt soups and broths</a:t>
            </a:r>
          </a:p>
          <a:p>
            <a:pPr>
              <a:buClr>
                <a:schemeClr val="accent3"/>
              </a:buClr>
            </a:pPr>
            <a:r>
              <a:rPr lang="en-US" dirty="0" smtClean="0"/>
              <a:t>Select low salt, low fat cheeses and yogurts</a:t>
            </a:r>
          </a:p>
          <a:p>
            <a:pPr>
              <a:buClr>
                <a:schemeClr val="accent3"/>
              </a:buClr>
            </a:pPr>
            <a:r>
              <a:rPr lang="en-US" dirty="0" smtClean="0"/>
              <a:t>Uses spices and herbs to enhance flavor</a:t>
            </a:r>
            <a:endParaRPr lang="en-US" dirty="0"/>
          </a:p>
        </p:txBody>
      </p:sp>
      <p:pic>
        <p:nvPicPr>
          <p:cNvPr id="39938" name="Picture 2" descr="http://static.zooomr.com/images/1126165_1748612863.jpg"/>
          <p:cNvPicPr>
            <a:picLocks noChangeAspect="1" noChangeArrowheads="1"/>
          </p:cNvPicPr>
          <p:nvPr/>
        </p:nvPicPr>
        <p:blipFill>
          <a:blip r:embed="rId3" cstate="print"/>
          <a:srcRect/>
          <a:stretch>
            <a:fillRect/>
          </a:stretch>
        </p:blipFill>
        <p:spPr bwMode="auto">
          <a:xfrm>
            <a:off x="3124200" y="4114800"/>
            <a:ext cx="3314700" cy="220759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Sugar</a:t>
            </a:r>
            <a:endParaRPr lang="en-US" dirty="0"/>
          </a:p>
        </p:txBody>
      </p:sp>
      <p:sp>
        <p:nvSpPr>
          <p:cNvPr id="11" name="Content Placeholder 4"/>
          <p:cNvSpPr>
            <a:spLocks noGrp="1"/>
          </p:cNvSpPr>
          <p:nvPr>
            <p:ph sz="quarter" idx="2"/>
          </p:nvPr>
        </p:nvSpPr>
        <p:spPr>
          <a:xfrm>
            <a:off x="609600" y="3886200"/>
            <a:ext cx="3962400" cy="1371600"/>
          </a:xfrm>
        </p:spPr>
        <p:txBody>
          <a:bodyPr>
            <a:normAutofit/>
          </a:bodyPr>
          <a:lstStyle/>
          <a:p>
            <a:pPr>
              <a:buClr>
                <a:schemeClr val="accent3"/>
              </a:buClr>
            </a:pPr>
            <a:r>
              <a:rPr lang="en-US" sz="2200" dirty="0" smtClean="0"/>
              <a:t>Flavor – it tastes good</a:t>
            </a:r>
            <a:r>
              <a:rPr lang="en-US" dirty="0" smtClean="0"/>
              <a:t>!</a:t>
            </a:r>
            <a:endParaRPr lang="en-US" dirty="0"/>
          </a:p>
        </p:txBody>
      </p:sp>
      <p:sp>
        <p:nvSpPr>
          <p:cNvPr id="13" name="Text Placeholder 2"/>
          <p:cNvSpPr>
            <a:spLocks noGrp="1"/>
          </p:cNvSpPr>
          <p:nvPr>
            <p:ph type="body" idx="1"/>
          </p:nvPr>
        </p:nvSpPr>
        <p:spPr>
          <a:xfrm>
            <a:off x="838200" y="3276600"/>
            <a:ext cx="3200400" cy="792162"/>
          </a:xfrm>
        </p:spPr>
        <p:txBody>
          <a:bodyPr>
            <a:normAutofit/>
          </a:bodyPr>
          <a:lstStyle/>
          <a:p>
            <a:r>
              <a:rPr lang="en-US" dirty="0" smtClean="0"/>
              <a:t>WHY IS IT USED?</a:t>
            </a:r>
            <a:endParaRPr lang="en-US" dirty="0"/>
          </a:p>
        </p:txBody>
      </p:sp>
      <p:sp>
        <p:nvSpPr>
          <p:cNvPr id="14" name="Content Placeholder 4"/>
          <p:cNvSpPr>
            <a:spLocks noGrp="1"/>
          </p:cNvSpPr>
          <p:nvPr>
            <p:ph sz="quarter" idx="2"/>
          </p:nvPr>
        </p:nvSpPr>
        <p:spPr>
          <a:xfrm>
            <a:off x="609600" y="1295400"/>
            <a:ext cx="7927176" cy="1295400"/>
          </a:xfrm>
        </p:spPr>
        <p:txBody>
          <a:bodyPr>
            <a:noAutofit/>
          </a:bodyPr>
          <a:lstStyle/>
          <a:p>
            <a:pPr>
              <a:buClr>
                <a:schemeClr val="accent3"/>
              </a:buClr>
            </a:pPr>
            <a:r>
              <a:rPr lang="en-US" dirty="0"/>
              <a:t>Sucrose is the organic compound commonly known as </a:t>
            </a:r>
            <a:r>
              <a:rPr lang="en-US" dirty="0" smtClean="0"/>
              <a:t>“table sugar” </a:t>
            </a:r>
            <a:r>
              <a:rPr lang="en-US" dirty="0"/>
              <a:t>and sometimes called </a:t>
            </a:r>
            <a:r>
              <a:rPr lang="en-US" dirty="0" err="1"/>
              <a:t>saccharose</a:t>
            </a:r>
            <a:r>
              <a:rPr lang="en-US" dirty="0"/>
              <a:t>. A white, odorless, crystalline powder with a sweet </a:t>
            </a:r>
            <a:r>
              <a:rPr lang="en-US" dirty="0" smtClean="0"/>
              <a:t>taste, best </a:t>
            </a:r>
            <a:r>
              <a:rPr lang="en-US" dirty="0"/>
              <a:t>known for its role in food.</a:t>
            </a:r>
          </a:p>
        </p:txBody>
      </p:sp>
      <p:pic>
        <p:nvPicPr>
          <p:cNvPr id="10242" name="Picture 2" descr="http://img4.cookinglight.com/i/2007/06/cc-sugar-0706p160-m.jpg"/>
          <p:cNvPicPr>
            <a:picLocks noChangeAspect="1" noChangeArrowheads="1"/>
          </p:cNvPicPr>
          <p:nvPr/>
        </p:nvPicPr>
        <p:blipFill>
          <a:blip r:embed="rId3" cstate="print"/>
          <a:srcRect/>
          <a:stretch>
            <a:fillRect/>
          </a:stretch>
        </p:blipFill>
        <p:spPr bwMode="auto">
          <a:xfrm>
            <a:off x="5257800" y="3124200"/>
            <a:ext cx="2895600" cy="2743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 y="381000"/>
            <a:ext cx="8183880" cy="609600"/>
          </a:xfrm>
        </p:spPr>
        <p:txBody>
          <a:bodyPr>
            <a:normAutofit fontScale="90000"/>
          </a:bodyPr>
          <a:lstStyle/>
          <a:p>
            <a:r>
              <a:rPr lang="en-US" dirty="0" smtClean="0"/>
              <a:t>Sugar</a:t>
            </a:r>
            <a:endParaRPr lang="en-US" dirty="0"/>
          </a:p>
        </p:txBody>
      </p:sp>
      <p:sp>
        <p:nvSpPr>
          <p:cNvPr id="16" name="Content Placeholder 4"/>
          <p:cNvSpPr>
            <a:spLocks noGrp="1"/>
          </p:cNvSpPr>
          <p:nvPr>
            <p:ph sz="quarter" idx="2"/>
          </p:nvPr>
        </p:nvSpPr>
        <p:spPr>
          <a:xfrm>
            <a:off x="531024" y="5105400"/>
            <a:ext cx="8536776" cy="1371600"/>
          </a:xfrm>
        </p:spPr>
        <p:txBody>
          <a:bodyPr>
            <a:normAutofit/>
          </a:bodyPr>
          <a:lstStyle/>
          <a:p>
            <a:r>
              <a:rPr lang="en-US" dirty="0" smtClean="0"/>
              <a:t>Cavities and tooth decay</a:t>
            </a:r>
          </a:p>
          <a:p>
            <a:r>
              <a:rPr lang="en-US" dirty="0" smtClean="0"/>
              <a:t>Increased risk of diabetes, heart attack, and stroke</a:t>
            </a:r>
          </a:p>
        </p:txBody>
      </p:sp>
      <p:sp>
        <p:nvSpPr>
          <p:cNvPr id="17" name="Text Placeholder 2"/>
          <p:cNvSpPr>
            <a:spLocks noGrp="1"/>
          </p:cNvSpPr>
          <p:nvPr>
            <p:ph type="body" idx="1"/>
          </p:nvPr>
        </p:nvSpPr>
        <p:spPr>
          <a:xfrm>
            <a:off x="381000" y="824915"/>
            <a:ext cx="4876800" cy="792162"/>
          </a:xfrm>
        </p:spPr>
        <p:txBody>
          <a:bodyPr>
            <a:noAutofit/>
          </a:bodyPr>
          <a:lstStyle/>
          <a:p>
            <a:r>
              <a:rPr lang="en-US" dirty="0" smtClean="0"/>
              <a:t>HOW MUCH SHOULD WE EAT?</a:t>
            </a:r>
            <a:endParaRPr lang="en-US" dirty="0"/>
          </a:p>
        </p:txBody>
      </p:sp>
      <p:sp>
        <p:nvSpPr>
          <p:cNvPr id="18" name="Text Placeholder 2"/>
          <p:cNvSpPr>
            <a:spLocks noGrp="1"/>
          </p:cNvSpPr>
          <p:nvPr>
            <p:ph type="body" idx="1"/>
          </p:nvPr>
        </p:nvSpPr>
        <p:spPr>
          <a:xfrm>
            <a:off x="609600" y="4572000"/>
            <a:ext cx="3810000" cy="792162"/>
          </a:xfrm>
        </p:spPr>
        <p:txBody>
          <a:bodyPr>
            <a:normAutofit/>
          </a:bodyPr>
          <a:lstStyle/>
          <a:p>
            <a:r>
              <a:rPr lang="en-US" dirty="0" smtClean="0"/>
              <a:t>HOW CAN IT HARM US?</a:t>
            </a:r>
            <a:endParaRPr lang="en-US" dirty="0"/>
          </a:p>
        </p:txBody>
      </p:sp>
      <p:grpSp>
        <p:nvGrpSpPr>
          <p:cNvPr id="24" name="Group 23"/>
          <p:cNvGrpSpPr/>
          <p:nvPr/>
        </p:nvGrpSpPr>
        <p:grpSpPr>
          <a:xfrm>
            <a:off x="533400" y="2683877"/>
            <a:ext cx="2514600" cy="1874222"/>
            <a:chOff x="533400" y="2514600"/>
            <a:chExt cx="2514600" cy="1874222"/>
          </a:xfrm>
        </p:grpSpPr>
        <p:pic>
          <p:nvPicPr>
            <p:cNvPr id="3076" name="Picture 4" descr="http://www.faqs.org/photo-dict/photofiles/list/1005/1460sugar_cubes.jpg"/>
            <p:cNvPicPr>
              <a:picLocks noChangeAspect="1" noChangeArrowheads="1"/>
            </p:cNvPicPr>
            <p:nvPr/>
          </p:nvPicPr>
          <p:blipFill>
            <a:blip r:embed="rId3" cstate="print"/>
            <a:srcRect l="17143" t="10687" r="20000" b="11450"/>
            <a:stretch>
              <a:fillRect/>
            </a:stretch>
          </p:blipFill>
          <p:spPr bwMode="auto">
            <a:xfrm>
              <a:off x="1066800" y="2877106"/>
              <a:ext cx="1216824" cy="1128328"/>
            </a:xfrm>
            <a:prstGeom prst="rect">
              <a:avLst/>
            </a:prstGeom>
            <a:noFill/>
          </p:spPr>
        </p:pic>
        <p:sp>
          <p:nvSpPr>
            <p:cNvPr id="12" name="TextBox 11"/>
            <p:cNvSpPr txBox="1"/>
            <p:nvPr/>
          </p:nvSpPr>
          <p:spPr>
            <a:xfrm>
              <a:off x="533400" y="2514600"/>
              <a:ext cx="2514600" cy="338554"/>
            </a:xfrm>
            <a:prstGeom prst="rect">
              <a:avLst/>
            </a:prstGeom>
            <a:noFill/>
          </p:spPr>
          <p:txBody>
            <a:bodyPr wrap="square" rtlCol="0">
              <a:spAutoFit/>
            </a:bodyPr>
            <a:lstStyle/>
            <a:p>
              <a:r>
                <a:rPr lang="en-US" sz="1600" b="1" dirty="0" smtClean="0"/>
                <a:t>max. recommended</a:t>
              </a:r>
              <a:endParaRPr lang="en-US" sz="1600" b="1" dirty="0"/>
            </a:p>
          </p:txBody>
        </p:sp>
        <p:sp>
          <p:nvSpPr>
            <p:cNvPr id="13" name="TextBox 12"/>
            <p:cNvSpPr txBox="1"/>
            <p:nvPr/>
          </p:nvSpPr>
          <p:spPr>
            <a:xfrm>
              <a:off x="992976" y="4050268"/>
              <a:ext cx="1676400" cy="338554"/>
            </a:xfrm>
            <a:prstGeom prst="rect">
              <a:avLst/>
            </a:prstGeom>
            <a:noFill/>
          </p:spPr>
          <p:txBody>
            <a:bodyPr wrap="square" rtlCol="0">
              <a:spAutoFit/>
            </a:bodyPr>
            <a:lstStyle/>
            <a:p>
              <a:r>
                <a:rPr lang="en-US" sz="1600" dirty="0" smtClean="0"/>
                <a:t>25-40 g/day</a:t>
              </a:r>
              <a:endParaRPr lang="en-US" sz="1600" dirty="0"/>
            </a:p>
          </p:txBody>
        </p:sp>
      </p:grpSp>
      <p:grpSp>
        <p:nvGrpSpPr>
          <p:cNvPr id="25" name="Group 24"/>
          <p:cNvGrpSpPr/>
          <p:nvPr/>
        </p:nvGrpSpPr>
        <p:grpSpPr>
          <a:xfrm>
            <a:off x="3086100" y="1920742"/>
            <a:ext cx="2514600" cy="2614143"/>
            <a:chOff x="3086100" y="1763011"/>
            <a:chExt cx="2514600" cy="2614143"/>
          </a:xfrm>
        </p:grpSpPr>
        <p:pic>
          <p:nvPicPr>
            <p:cNvPr id="14" name="Picture 4" descr="http://www.faqs.org/photo-dict/photofiles/list/1005/1460sugar_cubes.jpg"/>
            <p:cNvPicPr>
              <a:picLocks noChangeAspect="1" noChangeArrowheads="1"/>
            </p:cNvPicPr>
            <p:nvPr/>
          </p:nvPicPr>
          <p:blipFill>
            <a:blip r:embed="rId4" cstate="print"/>
            <a:srcRect l="17143" t="10687" r="20000" b="11450"/>
            <a:stretch>
              <a:fillRect/>
            </a:stretch>
          </p:blipFill>
          <p:spPr bwMode="auto">
            <a:xfrm>
              <a:off x="3276600" y="1981200"/>
              <a:ext cx="2133600" cy="1978429"/>
            </a:xfrm>
            <a:prstGeom prst="rect">
              <a:avLst/>
            </a:prstGeom>
            <a:noFill/>
          </p:spPr>
        </p:pic>
        <p:sp>
          <p:nvSpPr>
            <p:cNvPr id="15" name="TextBox 14"/>
            <p:cNvSpPr txBox="1"/>
            <p:nvPr/>
          </p:nvSpPr>
          <p:spPr>
            <a:xfrm>
              <a:off x="3086100" y="1763011"/>
              <a:ext cx="2514600" cy="338554"/>
            </a:xfrm>
            <a:prstGeom prst="rect">
              <a:avLst/>
            </a:prstGeom>
            <a:noFill/>
          </p:spPr>
          <p:txBody>
            <a:bodyPr wrap="square" rtlCol="0">
              <a:spAutoFit/>
            </a:bodyPr>
            <a:lstStyle/>
            <a:p>
              <a:r>
                <a:rPr lang="en-US" sz="1600" b="1" dirty="0" smtClean="0"/>
                <a:t>average American adult</a:t>
              </a:r>
              <a:endParaRPr lang="en-US" sz="1600" b="1" dirty="0"/>
            </a:p>
          </p:txBody>
        </p:sp>
        <p:sp>
          <p:nvSpPr>
            <p:cNvPr id="20" name="TextBox 19"/>
            <p:cNvSpPr txBox="1"/>
            <p:nvPr/>
          </p:nvSpPr>
          <p:spPr>
            <a:xfrm>
              <a:off x="3733800" y="4038600"/>
              <a:ext cx="1676400" cy="338554"/>
            </a:xfrm>
            <a:prstGeom prst="rect">
              <a:avLst/>
            </a:prstGeom>
            <a:noFill/>
          </p:spPr>
          <p:txBody>
            <a:bodyPr wrap="square" rtlCol="0">
              <a:spAutoFit/>
            </a:bodyPr>
            <a:lstStyle/>
            <a:p>
              <a:r>
                <a:rPr lang="en-US" sz="1600" dirty="0" smtClean="0"/>
                <a:t>104 g/day</a:t>
              </a:r>
              <a:endParaRPr lang="en-US" sz="1600" dirty="0"/>
            </a:p>
          </p:txBody>
        </p:sp>
      </p:grpSp>
      <p:grpSp>
        <p:nvGrpSpPr>
          <p:cNvPr id="26" name="Group 25"/>
          <p:cNvGrpSpPr/>
          <p:nvPr/>
        </p:nvGrpSpPr>
        <p:grpSpPr>
          <a:xfrm>
            <a:off x="5943600" y="1083677"/>
            <a:ext cx="2895600" cy="3538954"/>
            <a:chOff x="5943600" y="914400"/>
            <a:chExt cx="2895600" cy="3538954"/>
          </a:xfrm>
        </p:grpSpPr>
        <p:pic>
          <p:nvPicPr>
            <p:cNvPr id="21" name="Picture 4" descr="http://www.faqs.org/photo-dict/photofiles/list/1005/1460sugar_cubes.jpg"/>
            <p:cNvPicPr>
              <a:picLocks noChangeAspect="1" noChangeArrowheads="1"/>
            </p:cNvPicPr>
            <p:nvPr/>
          </p:nvPicPr>
          <p:blipFill>
            <a:blip r:embed="rId4" cstate="print"/>
            <a:srcRect l="17143" t="10687" r="20000" b="11450"/>
            <a:stretch>
              <a:fillRect/>
            </a:stretch>
          </p:blipFill>
          <p:spPr bwMode="auto">
            <a:xfrm>
              <a:off x="5943600" y="1447800"/>
              <a:ext cx="2895600" cy="2685012"/>
            </a:xfrm>
            <a:prstGeom prst="rect">
              <a:avLst/>
            </a:prstGeom>
            <a:noFill/>
          </p:spPr>
        </p:pic>
        <p:sp>
          <p:nvSpPr>
            <p:cNvPr id="22" name="TextBox 21"/>
            <p:cNvSpPr txBox="1"/>
            <p:nvPr/>
          </p:nvSpPr>
          <p:spPr>
            <a:xfrm>
              <a:off x="6172200" y="914400"/>
              <a:ext cx="2514600" cy="584775"/>
            </a:xfrm>
            <a:prstGeom prst="rect">
              <a:avLst/>
            </a:prstGeom>
            <a:noFill/>
          </p:spPr>
          <p:txBody>
            <a:bodyPr wrap="square" rtlCol="0">
              <a:spAutoFit/>
            </a:bodyPr>
            <a:lstStyle/>
            <a:p>
              <a:pPr algn="ctr"/>
              <a:r>
                <a:rPr lang="en-US" sz="1600" b="1" dirty="0" smtClean="0"/>
                <a:t>average American teenager</a:t>
              </a:r>
              <a:endParaRPr lang="en-US" sz="1600" b="1" dirty="0"/>
            </a:p>
          </p:txBody>
        </p:sp>
        <p:sp>
          <p:nvSpPr>
            <p:cNvPr id="23" name="TextBox 22"/>
            <p:cNvSpPr txBox="1"/>
            <p:nvPr/>
          </p:nvSpPr>
          <p:spPr>
            <a:xfrm>
              <a:off x="6781800" y="4114800"/>
              <a:ext cx="1676400" cy="338554"/>
            </a:xfrm>
            <a:prstGeom prst="rect">
              <a:avLst/>
            </a:prstGeom>
            <a:noFill/>
          </p:spPr>
          <p:txBody>
            <a:bodyPr wrap="square" rtlCol="0">
              <a:spAutoFit/>
            </a:bodyPr>
            <a:lstStyle/>
            <a:p>
              <a:r>
                <a:rPr lang="en-US" sz="1600" dirty="0" smtClean="0"/>
                <a:t>161 g/day</a:t>
              </a:r>
              <a:endParaRPr lang="en-US" sz="16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20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2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wipe(down)">
                                      <p:cBhvr>
                                        <p:cTn id="22" dur="500"/>
                                        <p:tgtEl>
                                          <p:spTgt spid="18">
                                            <p:txEl>
                                              <p:pRg st="0" end="0"/>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animEffect transition="in" filter="wipe(down)">
                                      <p:cBhvr>
                                        <p:cTn id="25" dur="500"/>
                                        <p:tgtEl>
                                          <p:spTgt spid="16">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6">
                                            <p:txEl>
                                              <p:pRg st="1" end="1"/>
                                            </p:txEl>
                                          </p:spTgt>
                                        </p:tgtEl>
                                        <p:attrNameLst>
                                          <p:attrName>style.visibility</p:attrName>
                                        </p:attrNameLst>
                                      </p:cBhvr>
                                      <p:to>
                                        <p:strVal val="visible"/>
                                      </p:to>
                                    </p:set>
                                    <p:animEffect transition="in" filter="wipe(down)">
                                      <p:cBhvr>
                                        <p:cTn id="30" dur="5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1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83880" cy="609600"/>
          </a:xfrm>
        </p:spPr>
        <p:txBody>
          <a:bodyPr>
            <a:normAutofit fontScale="90000"/>
          </a:bodyPr>
          <a:lstStyle/>
          <a:p>
            <a:r>
              <a:rPr lang="en-US" dirty="0" smtClean="0"/>
              <a:t>Sugar</a:t>
            </a:r>
            <a:endParaRPr lang="en-US" dirty="0"/>
          </a:p>
        </p:txBody>
      </p:sp>
      <p:sp>
        <p:nvSpPr>
          <p:cNvPr id="17" name="Text Placeholder 2"/>
          <p:cNvSpPr>
            <a:spLocks noGrp="1"/>
          </p:cNvSpPr>
          <p:nvPr>
            <p:ph type="body" idx="1"/>
          </p:nvPr>
        </p:nvSpPr>
        <p:spPr>
          <a:xfrm>
            <a:off x="570312" y="762000"/>
            <a:ext cx="4650576" cy="792162"/>
          </a:xfrm>
        </p:spPr>
        <p:txBody>
          <a:bodyPr>
            <a:normAutofit/>
          </a:bodyPr>
          <a:lstStyle/>
          <a:p>
            <a:r>
              <a:rPr lang="en-US" dirty="0" smtClean="0"/>
              <a:t>HOW DO I CONSUME LESS?</a:t>
            </a:r>
            <a:endParaRPr lang="en-US" dirty="0"/>
          </a:p>
        </p:txBody>
      </p:sp>
      <p:sp>
        <p:nvSpPr>
          <p:cNvPr id="19" name="Content Placeholder 4"/>
          <p:cNvSpPr>
            <a:spLocks noGrp="1"/>
          </p:cNvSpPr>
          <p:nvPr>
            <p:ph sz="quarter" idx="2"/>
          </p:nvPr>
        </p:nvSpPr>
        <p:spPr>
          <a:xfrm>
            <a:off x="609600" y="1371600"/>
            <a:ext cx="8079576" cy="2667000"/>
          </a:xfrm>
        </p:spPr>
        <p:txBody>
          <a:bodyPr>
            <a:normAutofit/>
          </a:bodyPr>
          <a:lstStyle/>
          <a:p>
            <a:pPr>
              <a:buClr>
                <a:schemeClr val="accent3"/>
              </a:buClr>
            </a:pPr>
            <a:r>
              <a:rPr lang="en-US" sz="2200" dirty="0" smtClean="0"/>
              <a:t>Don’t add sugar to cereal, coffee, tea… add fruits instead!</a:t>
            </a:r>
          </a:p>
          <a:p>
            <a:endParaRPr lang="en-US" sz="900" dirty="0" smtClean="0"/>
          </a:p>
          <a:p>
            <a:pPr>
              <a:buClr>
                <a:schemeClr val="accent3"/>
              </a:buClr>
            </a:pPr>
            <a:r>
              <a:rPr lang="en-US" sz="2200" dirty="0" smtClean="0"/>
              <a:t>Drink sugar-free, low-calorie beverages – like water!</a:t>
            </a:r>
          </a:p>
          <a:p>
            <a:endParaRPr lang="en-US" sz="900" dirty="0" smtClean="0"/>
          </a:p>
          <a:p>
            <a:pPr>
              <a:buClr>
                <a:schemeClr val="accent3"/>
              </a:buClr>
            </a:pPr>
            <a:r>
              <a:rPr lang="en-US" sz="2200" dirty="0" smtClean="0"/>
              <a:t>Eat fresh fruits or those canned in water </a:t>
            </a:r>
          </a:p>
          <a:p>
            <a:endParaRPr lang="en-US" sz="800" dirty="0" smtClean="0"/>
          </a:p>
          <a:p>
            <a:pPr>
              <a:buClr>
                <a:schemeClr val="accent3"/>
              </a:buClr>
            </a:pPr>
            <a:r>
              <a:rPr lang="en-US" sz="2200" dirty="0" smtClean="0"/>
              <a:t>Enhance flavor with spices like cinnamon, nutmeg, ginger, or allspice instead of sugar</a:t>
            </a:r>
          </a:p>
        </p:txBody>
      </p:sp>
      <p:pic>
        <p:nvPicPr>
          <p:cNvPr id="58370" name="Picture 2" descr="http://www.thedailygreen.com/cm/thedailygreen/images/6z/breakfast-cereal-desk-lg.jpg"/>
          <p:cNvPicPr>
            <a:picLocks noChangeAspect="1" noChangeArrowheads="1"/>
          </p:cNvPicPr>
          <p:nvPr/>
        </p:nvPicPr>
        <p:blipFill>
          <a:blip r:embed="rId3" cstate="print"/>
          <a:srcRect/>
          <a:stretch>
            <a:fillRect/>
          </a:stretch>
        </p:blipFill>
        <p:spPr bwMode="auto">
          <a:xfrm>
            <a:off x="2865120" y="3991665"/>
            <a:ext cx="3060700" cy="239533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458200" cy="4800600"/>
          </a:xfrm>
        </p:spPr>
        <p:txBody>
          <a:bodyPr>
            <a:noAutofit/>
          </a:bodyPr>
          <a:lstStyle/>
          <a:p>
            <a:pPr algn="ctr"/>
            <a:r>
              <a:rPr lang="en-US" sz="6000" dirty="0" smtClean="0"/>
              <a:t>Do you know where you can find the nutrition information about the foods you are eating?</a:t>
            </a:r>
            <a:endParaRPr lang="en-US" sz="6000" dirty="0"/>
          </a:p>
        </p:txBody>
      </p:sp>
    </p:spTree>
    <p:extLst>
      <p:ext uri="{BB962C8B-B14F-4D97-AF65-F5344CB8AC3E}">
        <p14:creationId xmlns:p14="http://schemas.microsoft.com/office/powerpoint/2010/main" val="24440722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8183880" cy="609600"/>
          </a:xfrm>
        </p:spPr>
        <p:txBody>
          <a:bodyPr>
            <a:normAutofit fontScale="90000"/>
          </a:bodyPr>
          <a:lstStyle/>
          <a:p>
            <a:r>
              <a:rPr lang="en-US" dirty="0" smtClean="0"/>
              <a:t>Nutrition Facts Label</a:t>
            </a:r>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431"/>
          <a:stretch/>
        </p:blipFill>
        <p:spPr>
          <a:xfrm>
            <a:off x="1143000" y="1734243"/>
            <a:ext cx="6934200" cy="4209357"/>
          </a:xfrm>
          <a:prstGeom prst="rect">
            <a:avLst/>
          </a:prstGeom>
        </p:spPr>
      </p:pic>
      <p:sp>
        <p:nvSpPr>
          <p:cNvPr id="5" name="Content Placeholder 4"/>
          <p:cNvSpPr>
            <a:spLocks noGrp="1"/>
          </p:cNvSpPr>
          <p:nvPr>
            <p:ph sz="quarter" idx="2"/>
          </p:nvPr>
        </p:nvSpPr>
        <p:spPr>
          <a:xfrm>
            <a:off x="608412" y="838200"/>
            <a:ext cx="8003376" cy="1066800"/>
          </a:xfrm>
        </p:spPr>
        <p:txBody>
          <a:bodyPr>
            <a:normAutofit fontScale="77500" lnSpcReduction="20000"/>
          </a:bodyPr>
          <a:lstStyle/>
          <a:p>
            <a:pPr>
              <a:buClr>
                <a:schemeClr val="accent3"/>
              </a:buClr>
            </a:pPr>
            <a:r>
              <a:rPr lang="en-US" sz="2600" dirty="0" smtClean="0"/>
              <a:t>Nutrition </a:t>
            </a:r>
            <a:r>
              <a:rPr lang="en-US" sz="2600" dirty="0"/>
              <a:t>facts labels are packaging labels that make it easier for consumers to determine the amount of nutrients in the food product, and to compare one food product to another. </a:t>
            </a:r>
          </a:p>
          <a:p>
            <a:pPr>
              <a:buClr>
                <a:schemeClr val="accent3"/>
              </a:buClr>
            </a:pPr>
            <a:endParaRPr lang="en-US" sz="3900" dirty="0" smtClean="0">
              <a:solidFill>
                <a:schemeClr val="accent2"/>
              </a:solidFill>
            </a:endParaRPr>
          </a:p>
          <a:p>
            <a:endParaRPr lang="en-US" dirty="0"/>
          </a:p>
        </p:txBody>
      </p:sp>
    </p:spTree>
    <p:extLst>
      <p:ext uri="{BB962C8B-B14F-4D97-AF65-F5344CB8AC3E}">
        <p14:creationId xmlns:p14="http://schemas.microsoft.com/office/powerpoint/2010/main" val="41366574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8183880" cy="609600"/>
          </a:xfrm>
        </p:spPr>
        <p:txBody>
          <a:bodyPr>
            <a:normAutofit fontScale="90000"/>
          </a:bodyPr>
          <a:lstStyle/>
          <a:p>
            <a:r>
              <a:rPr lang="en-US" dirty="0" smtClean="0"/>
              <a:t>Nutrition Facts Label</a:t>
            </a:r>
            <a:endParaRPr lang="en-US" dirty="0"/>
          </a:p>
        </p:txBody>
      </p:sp>
      <p:sp>
        <p:nvSpPr>
          <p:cNvPr id="5" name="Content Placeholder 4"/>
          <p:cNvSpPr>
            <a:spLocks noGrp="1"/>
          </p:cNvSpPr>
          <p:nvPr>
            <p:ph sz="quarter" idx="2"/>
          </p:nvPr>
        </p:nvSpPr>
        <p:spPr>
          <a:xfrm>
            <a:off x="304800" y="1447800"/>
            <a:ext cx="5715000" cy="3124200"/>
          </a:xfrm>
        </p:spPr>
        <p:txBody>
          <a:bodyPr>
            <a:normAutofit/>
          </a:bodyPr>
          <a:lstStyle/>
          <a:p>
            <a:pPr marL="514350" indent="-514350">
              <a:buClr>
                <a:schemeClr val="accent3"/>
              </a:buClr>
              <a:buFont typeface="+mj-lt"/>
              <a:buAutoNum type="arabicPeriod"/>
            </a:pPr>
            <a:r>
              <a:rPr lang="en-US" sz="2200" dirty="0" smtClean="0"/>
              <a:t>Look at the </a:t>
            </a:r>
            <a:r>
              <a:rPr lang="en-US" sz="2200" b="1" dirty="0" smtClean="0"/>
              <a:t>serving size</a:t>
            </a:r>
            <a:r>
              <a:rPr lang="en-US" sz="2200" dirty="0" smtClean="0"/>
              <a:t>.</a:t>
            </a:r>
          </a:p>
          <a:p>
            <a:pPr marL="797814" lvl="1" indent="-514350">
              <a:buClr>
                <a:schemeClr val="accent3"/>
              </a:buClr>
            </a:pPr>
            <a:r>
              <a:rPr lang="en-US" sz="1800" dirty="0" smtClean="0"/>
              <a:t>Serving </a:t>
            </a:r>
            <a:r>
              <a:rPr lang="en-US" sz="1800" dirty="0"/>
              <a:t>sizes are standardized to make it easier to compare similar foods; they are provided in familiar units, such as cups or pieces, followed by the metric amount, e.g., the number of grams</a:t>
            </a:r>
            <a:r>
              <a:rPr lang="en-US" sz="1800" dirty="0" smtClean="0"/>
              <a:t>.</a:t>
            </a:r>
          </a:p>
          <a:p>
            <a:pPr marL="797814" lvl="1" indent="-514350">
              <a:buClr>
                <a:schemeClr val="accent3"/>
              </a:buClr>
            </a:pPr>
            <a:endParaRPr lang="en-US" sz="800" dirty="0" smtClean="0"/>
          </a:p>
          <a:p>
            <a:pPr marL="283464" lvl="1" indent="0">
              <a:buClr>
                <a:schemeClr val="accent3"/>
              </a:buClr>
              <a:buNone/>
            </a:pPr>
            <a:r>
              <a:rPr lang="en-US" sz="1400" b="1" dirty="0" smtClean="0">
                <a:solidFill>
                  <a:schemeClr val="accent2"/>
                </a:solidFill>
              </a:rPr>
              <a:t>Pay </a:t>
            </a:r>
            <a:r>
              <a:rPr lang="en-US" sz="1400" b="1" dirty="0">
                <a:solidFill>
                  <a:schemeClr val="accent2"/>
                </a:solidFill>
              </a:rPr>
              <a:t>attention to the serving size, especially how many servings there are in the food package. Then ask yourself, "How many servings am I consuming"? (e.g., 1/2 serving, 1 serving, or more)</a:t>
            </a:r>
            <a:endParaRPr lang="en-US" sz="1400" dirty="0">
              <a:solidFill>
                <a:schemeClr val="accent2"/>
              </a:solidFill>
            </a:endParaRPr>
          </a:p>
          <a:p>
            <a:pPr marL="0" indent="0">
              <a:buClr>
                <a:schemeClr val="accent3"/>
              </a:buClr>
              <a:buNone/>
            </a:pPr>
            <a:endParaRPr lang="en-US" sz="3900" dirty="0" smtClean="0">
              <a:solidFill>
                <a:schemeClr val="accent2"/>
              </a:solidFill>
            </a:endParaRPr>
          </a:p>
          <a:p>
            <a:pPr marL="0" indent="0">
              <a:buNone/>
            </a:pPr>
            <a:endParaRPr lang="en-US" dirty="0"/>
          </a:p>
        </p:txBody>
      </p:sp>
      <p:sp>
        <p:nvSpPr>
          <p:cNvPr id="6" name="Text Placeholder 2"/>
          <p:cNvSpPr>
            <a:spLocks noGrp="1"/>
          </p:cNvSpPr>
          <p:nvPr>
            <p:ph type="body" idx="1"/>
          </p:nvPr>
        </p:nvSpPr>
        <p:spPr>
          <a:xfrm>
            <a:off x="570312" y="762000"/>
            <a:ext cx="6211488" cy="792162"/>
          </a:xfrm>
        </p:spPr>
        <p:txBody>
          <a:bodyPr>
            <a:normAutofit/>
          </a:bodyPr>
          <a:lstStyle/>
          <a:p>
            <a:r>
              <a:rPr lang="en-US" dirty="0" smtClean="0"/>
              <a:t>HOW TO ANALYZE A FOOD LABEL</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619" t="21840" r="30966" b="13577"/>
          <a:stretch/>
        </p:blipFill>
        <p:spPr bwMode="auto">
          <a:xfrm>
            <a:off x="6324600" y="381000"/>
            <a:ext cx="2438094" cy="5619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6172200" y="838200"/>
            <a:ext cx="1981200" cy="685800"/>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Rectangle 7"/>
          <p:cNvSpPr/>
          <p:nvPr/>
        </p:nvSpPr>
        <p:spPr>
          <a:xfrm>
            <a:off x="431800" y="4648200"/>
            <a:ext cx="5715000" cy="738664"/>
          </a:xfrm>
          <a:prstGeom prst="rect">
            <a:avLst/>
          </a:prstGeom>
        </p:spPr>
        <p:txBody>
          <a:bodyPr wrap="square">
            <a:spAutoFit/>
          </a:bodyPr>
          <a:lstStyle/>
          <a:p>
            <a:r>
              <a:rPr lang="en-US" sz="1400" b="1" dirty="0">
                <a:solidFill>
                  <a:srgbClr val="000000"/>
                </a:solidFill>
                <a:effectLst>
                  <a:outerShdw blurRad="38100" dist="38100" dir="2700000" algn="tl">
                    <a:srgbClr val="000000">
                      <a:alpha val="43137"/>
                    </a:srgbClr>
                  </a:outerShdw>
                </a:effectLst>
              </a:rPr>
              <a:t>Note</a:t>
            </a:r>
            <a:r>
              <a:rPr lang="en-US" sz="1400" b="1" dirty="0" smtClean="0">
                <a:solidFill>
                  <a:srgbClr val="000000"/>
                </a:solidFill>
                <a:effectLst>
                  <a:outerShdw blurRad="38100" dist="38100" dir="2700000" algn="tl">
                    <a:srgbClr val="000000">
                      <a:alpha val="43137"/>
                    </a:srgbClr>
                  </a:outerShdw>
                </a:effectLst>
              </a:rPr>
              <a:t>: This </a:t>
            </a:r>
            <a:r>
              <a:rPr lang="en-US" sz="1400" b="1" dirty="0">
                <a:solidFill>
                  <a:srgbClr val="000000"/>
                </a:solidFill>
                <a:effectLst>
                  <a:outerShdw blurRad="38100" dist="38100" dir="2700000" algn="tl">
                    <a:srgbClr val="000000">
                      <a:alpha val="43137"/>
                    </a:srgbClr>
                  </a:outerShdw>
                </a:effectLst>
              </a:rPr>
              <a:t>nutrition facts label uses one cup as a reference, but the entire package of macaroni and cheese contains two servings, or two </a:t>
            </a:r>
            <a:r>
              <a:rPr lang="en-US" sz="1400" b="1" dirty="0" smtClean="0">
                <a:solidFill>
                  <a:srgbClr val="000000"/>
                </a:solidFill>
                <a:effectLst>
                  <a:outerShdw blurRad="38100" dist="38100" dir="2700000" algn="tl">
                    <a:srgbClr val="000000">
                      <a:alpha val="43137"/>
                    </a:srgbClr>
                  </a:outerShdw>
                </a:effectLst>
              </a:rPr>
              <a:t>cups</a:t>
            </a:r>
            <a:endParaRPr lang="en-US" sz="1400" i="1" dirty="0">
              <a:solidFill>
                <a:srgbClr val="000000"/>
              </a:solidFill>
            </a:endParaRPr>
          </a:p>
        </p:txBody>
      </p:sp>
      <p:sp>
        <p:nvSpPr>
          <p:cNvPr id="10" name="Rectangle 9"/>
          <p:cNvSpPr/>
          <p:nvPr/>
        </p:nvSpPr>
        <p:spPr>
          <a:xfrm>
            <a:off x="2057400" y="5562600"/>
            <a:ext cx="3124200" cy="553998"/>
          </a:xfrm>
          <a:prstGeom prst="rect">
            <a:avLst/>
          </a:prstGeom>
        </p:spPr>
        <p:txBody>
          <a:bodyPr wrap="square">
            <a:spAutoFit/>
          </a:bodyPr>
          <a:lstStyle/>
          <a:p>
            <a:r>
              <a:rPr lang="en-US" sz="1400" b="1" u="sng" dirty="0" smtClean="0">
                <a:solidFill>
                  <a:srgbClr val="000000"/>
                </a:solidFill>
                <a:effectLst>
                  <a:outerShdw blurRad="38100" dist="38100" dir="2700000" algn="tl">
                    <a:srgbClr val="000000">
                      <a:alpha val="43137"/>
                    </a:srgbClr>
                  </a:outerShdw>
                </a:effectLst>
              </a:rPr>
              <a:t>1 cup    </a:t>
            </a:r>
            <a:r>
              <a:rPr lang="en-US" sz="1400" b="1" dirty="0" smtClean="0">
                <a:solidFill>
                  <a:srgbClr val="000000"/>
                </a:solidFill>
                <a:effectLst>
                  <a:outerShdw blurRad="38100" dist="38100" dir="2700000" algn="tl">
                    <a:srgbClr val="000000">
                      <a:alpha val="43137"/>
                    </a:srgbClr>
                  </a:outerShdw>
                </a:effectLst>
              </a:rPr>
              <a:t> </a:t>
            </a:r>
            <a:r>
              <a:rPr lang="en-US" sz="2000" b="1" baseline="-25000" dirty="0" smtClean="0">
                <a:solidFill>
                  <a:srgbClr val="000000"/>
                </a:solidFill>
                <a:effectLst>
                  <a:outerShdw blurRad="38100" dist="38100" dir="2700000" algn="tl">
                    <a:srgbClr val="000000">
                      <a:alpha val="43137"/>
                    </a:srgbClr>
                  </a:outerShdw>
                </a:effectLst>
              </a:rPr>
              <a:t>x </a:t>
            </a:r>
            <a:r>
              <a:rPr lang="en-US" sz="2400" b="1" baseline="-25000" dirty="0" smtClean="0">
                <a:solidFill>
                  <a:srgbClr val="000000"/>
                </a:solidFill>
                <a:effectLst>
                  <a:outerShdw blurRad="38100" dist="38100" dir="2700000" algn="tl">
                    <a:srgbClr val="000000">
                      <a:alpha val="43137"/>
                    </a:srgbClr>
                  </a:outerShdw>
                </a:effectLst>
              </a:rPr>
              <a:t>2 servings = 2 cups</a:t>
            </a:r>
          </a:p>
          <a:p>
            <a:r>
              <a:rPr lang="en-US" sz="1400" b="1" i="1" dirty="0" smtClean="0">
                <a:solidFill>
                  <a:srgbClr val="000000"/>
                </a:solidFill>
                <a:effectLst>
                  <a:outerShdw blurRad="38100" dist="38100" dir="2700000" algn="tl">
                    <a:srgbClr val="000000">
                      <a:alpha val="43137"/>
                    </a:srgbClr>
                  </a:outerShdw>
                </a:effectLst>
              </a:rPr>
              <a:t>serving</a:t>
            </a:r>
          </a:p>
        </p:txBody>
      </p:sp>
    </p:spTree>
    <p:extLst>
      <p:ext uri="{BB962C8B-B14F-4D97-AF65-F5344CB8AC3E}">
        <p14:creationId xmlns:p14="http://schemas.microsoft.com/office/powerpoint/2010/main" val="38311428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8183880" cy="609600"/>
          </a:xfrm>
        </p:spPr>
        <p:txBody>
          <a:bodyPr>
            <a:normAutofit fontScale="90000"/>
          </a:bodyPr>
          <a:lstStyle/>
          <a:p>
            <a:r>
              <a:rPr lang="en-US" dirty="0" smtClean="0"/>
              <a:t>Nutrition Facts Label</a:t>
            </a:r>
            <a:endParaRPr lang="en-US" dirty="0"/>
          </a:p>
        </p:txBody>
      </p:sp>
      <p:sp>
        <p:nvSpPr>
          <p:cNvPr id="5" name="Content Placeholder 4"/>
          <p:cNvSpPr>
            <a:spLocks noGrp="1"/>
          </p:cNvSpPr>
          <p:nvPr>
            <p:ph sz="quarter" idx="2"/>
          </p:nvPr>
        </p:nvSpPr>
        <p:spPr>
          <a:xfrm>
            <a:off x="304800" y="1447800"/>
            <a:ext cx="5715000" cy="1600200"/>
          </a:xfrm>
        </p:spPr>
        <p:txBody>
          <a:bodyPr>
            <a:normAutofit/>
          </a:bodyPr>
          <a:lstStyle/>
          <a:p>
            <a:pPr marL="514350" indent="-514350">
              <a:buClr>
                <a:schemeClr val="accent3"/>
              </a:buClr>
              <a:buFont typeface="+mj-lt"/>
              <a:buAutoNum type="arabicPeriod" startAt="2"/>
            </a:pPr>
            <a:r>
              <a:rPr lang="en-US" sz="2200" dirty="0" smtClean="0"/>
              <a:t>The next item down the label is the amount of </a:t>
            </a:r>
            <a:r>
              <a:rPr lang="en-US" sz="2200" b="1" dirty="0" smtClean="0"/>
              <a:t>calories</a:t>
            </a:r>
            <a:r>
              <a:rPr lang="en-US" sz="2200" dirty="0" smtClean="0"/>
              <a:t>.</a:t>
            </a:r>
          </a:p>
          <a:p>
            <a:pPr marL="797814" lvl="1" indent="-514350">
              <a:buClr>
                <a:schemeClr val="accent3"/>
              </a:buClr>
            </a:pPr>
            <a:r>
              <a:rPr lang="en-US" sz="1800" dirty="0"/>
              <a:t>Calories provide a measure of how much energy you get from a serving of this </a:t>
            </a:r>
            <a:r>
              <a:rPr lang="en-US" sz="1800" dirty="0" smtClean="0"/>
              <a:t>food.</a:t>
            </a:r>
          </a:p>
          <a:p>
            <a:pPr marL="797814" lvl="1" indent="-514350">
              <a:buClr>
                <a:schemeClr val="accent3"/>
              </a:buClr>
            </a:pPr>
            <a:endParaRPr lang="en-US" sz="800" dirty="0" smtClean="0"/>
          </a:p>
          <a:p>
            <a:pPr marL="0" indent="0">
              <a:buClr>
                <a:schemeClr val="accent3"/>
              </a:buClr>
              <a:buNone/>
            </a:pPr>
            <a:endParaRPr lang="en-US" sz="3900" dirty="0" smtClean="0">
              <a:solidFill>
                <a:schemeClr val="accent2"/>
              </a:solidFill>
            </a:endParaRPr>
          </a:p>
          <a:p>
            <a:pPr marL="0" indent="0">
              <a:buNone/>
            </a:pPr>
            <a:endParaRPr lang="en-US" dirty="0"/>
          </a:p>
        </p:txBody>
      </p:sp>
      <p:sp>
        <p:nvSpPr>
          <p:cNvPr id="6" name="Text Placeholder 2"/>
          <p:cNvSpPr>
            <a:spLocks noGrp="1"/>
          </p:cNvSpPr>
          <p:nvPr>
            <p:ph type="body" idx="1"/>
          </p:nvPr>
        </p:nvSpPr>
        <p:spPr>
          <a:xfrm>
            <a:off x="570312" y="762000"/>
            <a:ext cx="6211488" cy="792162"/>
          </a:xfrm>
        </p:spPr>
        <p:txBody>
          <a:bodyPr>
            <a:normAutofit/>
          </a:bodyPr>
          <a:lstStyle/>
          <a:p>
            <a:r>
              <a:rPr lang="en-US" dirty="0" smtClean="0"/>
              <a:t>HOW TO ANALYZE A FOOD LABEL</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619" t="21840" r="30966" b="13577"/>
          <a:stretch/>
        </p:blipFill>
        <p:spPr bwMode="auto">
          <a:xfrm>
            <a:off x="6324600" y="381000"/>
            <a:ext cx="2438094" cy="5619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5943600" y="1371600"/>
            <a:ext cx="1981200" cy="685800"/>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Rectangle 7"/>
          <p:cNvSpPr/>
          <p:nvPr/>
        </p:nvSpPr>
        <p:spPr>
          <a:xfrm>
            <a:off x="477520" y="3276600"/>
            <a:ext cx="5715000" cy="738664"/>
          </a:xfrm>
          <a:prstGeom prst="rect">
            <a:avLst/>
          </a:prstGeom>
        </p:spPr>
        <p:txBody>
          <a:bodyPr wrap="square">
            <a:spAutoFit/>
          </a:bodyPr>
          <a:lstStyle/>
          <a:p>
            <a:r>
              <a:rPr lang="en-US" sz="1400" b="1" dirty="0">
                <a:solidFill>
                  <a:srgbClr val="000000"/>
                </a:solidFill>
                <a:effectLst>
                  <a:outerShdw blurRad="38100" dist="38100" dir="2700000" algn="tl">
                    <a:srgbClr val="000000">
                      <a:alpha val="43137"/>
                    </a:srgbClr>
                  </a:outerShdw>
                </a:effectLst>
              </a:rPr>
              <a:t>Note: For each cup of macaroni and cheese, the consumer will consume 250 calories. If the consumer eats the entire package of macaroni and cheese, the consumer will consume 500 </a:t>
            </a:r>
            <a:r>
              <a:rPr lang="en-US" sz="1400" b="1" dirty="0" smtClean="0">
                <a:solidFill>
                  <a:srgbClr val="000000"/>
                </a:solidFill>
                <a:effectLst>
                  <a:outerShdw blurRad="38100" dist="38100" dir="2700000" algn="tl">
                    <a:srgbClr val="000000">
                      <a:alpha val="43137"/>
                    </a:srgbClr>
                  </a:outerShdw>
                </a:effectLst>
              </a:rPr>
              <a:t>calories</a:t>
            </a:r>
            <a:endParaRPr lang="en-US" sz="1400" b="1" dirty="0">
              <a:solidFill>
                <a:srgbClr val="000000"/>
              </a:solidFill>
              <a:effectLst>
                <a:outerShdw blurRad="38100" dist="38100" dir="2700000" algn="tl">
                  <a:srgbClr val="000000">
                    <a:alpha val="43137"/>
                  </a:srgbClr>
                </a:outerShdw>
              </a:effectLst>
            </a:endParaRPr>
          </a:p>
        </p:txBody>
      </p:sp>
      <p:sp>
        <p:nvSpPr>
          <p:cNvPr id="10" name="Rectangle 9"/>
          <p:cNvSpPr/>
          <p:nvPr/>
        </p:nvSpPr>
        <p:spPr>
          <a:xfrm>
            <a:off x="1676400" y="4267200"/>
            <a:ext cx="4038600" cy="553998"/>
          </a:xfrm>
          <a:prstGeom prst="rect">
            <a:avLst/>
          </a:prstGeom>
        </p:spPr>
        <p:txBody>
          <a:bodyPr wrap="square">
            <a:spAutoFit/>
          </a:bodyPr>
          <a:lstStyle/>
          <a:p>
            <a:r>
              <a:rPr lang="en-US" sz="2400" b="1" baseline="-25000" dirty="0">
                <a:solidFill>
                  <a:srgbClr val="000000"/>
                </a:solidFill>
                <a:effectLst>
                  <a:outerShdw blurRad="38100" dist="38100" dir="2700000" algn="tl">
                    <a:srgbClr val="000000">
                      <a:alpha val="43137"/>
                    </a:srgbClr>
                  </a:outerShdw>
                </a:effectLst>
              </a:rPr>
              <a:t>2 servings </a:t>
            </a:r>
            <a:r>
              <a:rPr lang="en-US" sz="2000" b="1" baseline="-25000" dirty="0">
                <a:solidFill>
                  <a:srgbClr val="000000"/>
                </a:solidFill>
                <a:effectLst>
                  <a:outerShdw blurRad="38100" dist="38100" dir="2700000" algn="tl">
                    <a:srgbClr val="000000">
                      <a:alpha val="43137"/>
                    </a:srgbClr>
                  </a:outerShdw>
                </a:effectLst>
              </a:rPr>
              <a:t>x </a:t>
            </a:r>
            <a:r>
              <a:rPr lang="en-US" sz="2000" b="1" baseline="-25000" dirty="0" smtClean="0">
                <a:solidFill>
                  <a:srgbClr val="000000"/>
                </a:solidFill>
                <a:effectLst>
                  <a:outerShdw blurRad="38100" dist="38100" dir="2700000" algn="tl">
                    <a:srgbClr val="000000">
                      <a:alpha val="43137"/>
                    </a:srgbClr>
                  </a:outerShdw>
                </a:effectLst>
              </a:rPr>
              <a:t> </a:t>
            </a:r>
            <a:r>
              <a:rPr lang="en-US" sz="1400" b="1" u="sng" dirty="0" smtClean="0">
                <a:solidFill>
                  <a:srgbClr val="000000"/>
                </a:solidFill>
                <a:effectLst>
                  <a:outerShdw blurRad="38100" dist="38100" dir="2700000" algn="tl">
                    <a:srgbClr val="000000">
                      <a:alpha val="43137"/>
                    </a:srgbClr>
                  </a:outerShdw>
                </a:effectLst>
              </a:rPr>
              <a:t>250 calories  </a:t>
            </a:r>
            <a:r>
              <a:rPr lang="en-US" sz="2400" b="1" baseline="-25000" dirty="0" smtClean="0">
                <a:solidFill>
                  <a:srgbClr val="000000"/>
                </a:solidFill>
                <a:effectLst>
                  <a:outerShdw blurRad="38100" dist="38100" dir="2700000" algn="tl">
                    <a:srgbClr val="000000">
                      <a:alpha val="43137"/>
                    </a:srgbClr>
                  </a:outerShdw>
                </a:effectLst>
              </a:rPr>
              <a:t>= 500 calories</a:t>
            </a:r>
          </a:p>
          <a:p>
            <a:r>
              <a:rPr lang="en-US" sz="1400" b="1" i="1" dirty="0" smtClean="0">
                <a:solidFill>
                  <a:srgbClr val="000000"/>
                </a:solidFill>
                <a:effectLst>
                  <a:outerShdw blurRad="38100" dist="38100" dir="2700000" algn="tl">
                    <a:srgbClr val="000000">
                      <a:alpha val="43137"/>
                    </a:srgbClr>
                  </a:outerShdw>
                </a:effectLst>
              </a:rPr>
              <a:t>                              serving</a:t>
            </a:r>
          </a:p>
        </p:txBody>
      </p:sp>
    </p:spTree>
    <p:extLst>
      <p:ext uri="{BB962C8B-B14F-4D97-AF65-F5344CB8AC3E}">
        <p14:creationId xmlns:p14="http://schemas.microsoft.com/office/powerpoint/2010/main" val="38811797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8183880" cy="609600"/>
          </a:xfrm>
        </p:spPr>
        <p:txBody>
          <a:bodyPr>
            <a:normAutofit fontScale="90000"/>
          </a:bodyPr>
          <a:lstStyle/>
          <a:p>
            <a:r>
              <a:rPr lang="en-US" dirty="0" smtClean="0"/>
              <a:t>Nutrition Facts Label</a:t>
            </a:r>
            <a:endParaRPr lang="en-US" dirty="0"/>
          </a:p>
        </p:txBody>
      </p:sp>
      <p:sp>
        <p:nvSpPr>
          <p:cNvPr id="5" name="Content Placeholder 4"/>
          <p:cNvSpPr>
            <a:spLocks noGrp="1"/>
          </p:cNvSpPr>
          <p:nvPr>
            <p:ph sz="quarter" idx="2"/>
          </p:nvPr>
        </p:nvSpPr>
        <p:spPr>
          <a:xfrm>
            <a:off x="304800" y="1447800"/>
            <a:ext cx="5715000" cy="2590800"/>
          </a:xfrm>
        </p:spPr>
        <p:txBody>
          <a:bodyPr>
            <a:normAutofit/>
          </a:bodyPr>
          <a:lstStyle/>
          <a:p>
            <a:pPr marL="514350" indent="-514350">
              <a:buClr>
                <a:schemeClr val="accent3"/>
              </a:buClr>
              <a:buFont typeface="+mj-lt"/>
              <a:buAutoNum type="arabicPeriod" startAt="3"/>
            </a:pPr>
            <a:r>
              <a:rPr lang="en-US" sz="2200" dirty="0" smtClean="0"/>
              <a:t>The next section to observe is highlighted in yellow. These are </a:t>
            </a:r>
            <a:r>
              <a:rPr lang="en-US" sz="2200" b="1" dirty="0"/>
              <a:t>nutrients</a:t>
            </a:r>
            <a:r>
              <a:rPr lang="en-US" sz="2200" dirty="0"/>
              <a:t> Americans generally eat in adequate amounts, or even too much</a:t>
            </a:r>
            <a:r>
              <a:rPr lang="en-US" sz="2200" dirty="0" smtClean="0"/>
              <a:t>.</a:t>
            </a:r>
          </a:p>
          <a:p>
            <a:pPr marL="797814" lvl="1" indent="-514350">
              <a:buClr>
                <a:schemeClr val="accent3"/>
              </a:buClr>
            </a:pPr>
            <a:r>
              <a:rPr lang="en-US" sz="1800" dirty="0" smtClean="0"/>
              <a:t>Fats</a:t>
            </a:r>
          </a:p>
          <a:p>
            <a:pPr marL="797814" lvl="1" indent="-514350">
              <a:buClr>
                <a:schemeClr val="accent3"/>
              </a:buClr>
            </a:pPr>
            <a:r>
              <a:rPr lang="en-US" sz="1800" dirty="0" smtClean="0"/>
              <a:t>Cholesterol </a:t>
            </a:r>
          </a:p>
          <a:p>
            <a:pPr marL="797814" lvl="1" indent="-514350">
              <a:buClr>
                <a:schemeClr val="accent3"/>
              </a:buClr>
            </a:pPr>
            <a:r>
              <a:rPr lang="en-US" sz="1800" dirty="0" smtClean="0"/>
              <a:t>Sodium</a:t>
            </a:r>
          </a:p>
          <a:p>
            <a:pPr marL="797814" lvl="1" indent="-514350">
              <a:buClr>
                <a:schemeClr val="accent3"/>
              </a:buClr>
            </a:pPr>
            <a:endParaRPr lang="en-US" dirty="0" smtClean="0"/>
          </a:p>
          <a:p>
            <a:pPr marL="283464" lvl="1" indent="0">
              <a:buClr>
                <a:schemeClr val="accent3"/>
              </a:buClr>
              <a:buNone/>
            </a:pPr>
            <a:endParaRPr lang="en-US" dirty="0" smtClean="0"/>
          </a:p>
          <a:p>
            <a:pPr marL="0" indent="0">
              <a:buClr>
                <a:schemeClr val="accent3"/>
              </a:buClr>
              <a:buNone/>
            </a:pPr>
            <a:endParaRPr lang="en-US" sz="3900" dirty="0" smtClean="0">
              <a:solidFill>
                <a:schemeClr val="accent2"/>
              </a:solidFill>
            </a:endParaRPr>
          </a:p>
          <a:p>
            <a:pPr marL="0" indent="0">
              <a:buNone/>
            </a:pPr>
            <a:endParaRPr lang="en-US" dirty="0"/>
          </a:p>
        </p:txBody>
      </p:sp>
      <p:sp>
        <p:nvSpPr>
          <p:cNvPr id="6" name="Text Placeholder 2"/>
          <p:cNvSpPr>
            <a:spLocks noGrp="1"/>
          </p:cNvSpPr>
          <p:nvPr>
            <p:ph type="body" idx="1"/>
          </p:nvPr>
        </p:nvSpPr>
        <p:spPr>
          <a:xfrm>
            <a:off x="570312" y="762000"/>
            <a:ext cx="6211488" cy="792162"/>
          </a:xfrm>
        </p:spPr>
        <p:txBody>
          <a:bodyPr>
            <a:normAutofit/>
          </a:bodyPr>
          <a:lstStyle/>
          <a:p>
            <a:r>
              <a:rPr lang="en-US" dirty="0" smtClean="0"/>
              <a:t>HOW TO ANALYZE A FOOD LABEL</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619" t="21840" r="30966" b="13577"/>
          <a:stretch/>
        </p:blipFill>
        <p:spPr bwMode="auto">
          <a:xfrm>
            <a:off x="6324600" y="381000"/>
            <a:ext cx="2438094" cy="5619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5791200" y="1981199"/>
            <a:ext cx="2286000" cy="1209735"/>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Rectangle 1"/>
          <p:cNvSpPr/>
          <p:nvPr/>
        </p:nvSpPr>
        <p:spPr>
          <a:xfrm>
            <a:off x="457200" y="4191000"/>
            <a:ext cx="4572000" cy="461665"/>
          </a:xfrm>
          <a:prstGeom prst="rect">
            <a:avLst/>
          </a:prstGeom>
        </p:spPr>
        <p:txBody>
          <a:bodyPr>
            <a:spAutoFit/>
          </a:bodyPr>
          <a:lstStyle/>
          <a:p>
            <a:pPr marL="283464" lvl="1" indent="0">
              <a:buClr>
                <a:schemeClr val="accent3"/>
              </a:buClr>
              <a:buNone/>
            </a:pPr>
            <a:r>
              <a:rPr lang="en-US" sz="2400" b="1" dirty="0" smtClean="0">
                <a:solidFill>
                  <a:schemeClr val="accent2"/>
                </a:solidFill>
              </a:rPr>
              <a:t>LIMIT THESE NUTRIENTS!!!</a:t>
            </a:r>
            <a:endParaRPr lang="en-US" sz="2400" dirty="0">
              <a:solidFill>
                <a:schemeClr val="accent2"/>
              </a:solidFill>
            </a:endParaRPr>
          </a:p>
        </p:txBody>
      </p:sp>
    </p:spTree>
    <p:extLst>
      <p:ext uri="{BB962C8B-B14F-4D97-AF65-F5344CB8AC3E}">
        <p14:creationId xmlns:p14="http://schemas.microsoft.com/office/powerpoint/2010/main" val="860429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143000"/>
            <a:ext cx="6172200" cy="3505200"/>
          </a:xfrm>
        </p:spPr>
        <p:txBody>
          <a:bodyPr>
            <a:noAutofit/>
          </a:bodyPr>
          <a:lstStyle/>
          <a:p>
            <a:r>
              <a:rPr lang="en-US" sz="9600" dirty="0" smtClean="0"/>
              <a:t>Essential Nutrients</a:t>
            </a:r>
            <a:endParaRPr lang="en-US" sz="9600" dirty="0"/>
          </a:p>
        </p:txBody>
      </p:sp>
    </p:spTree>
    <p:extLst>
      <p:ext uri="{BB962C8B-B14F-4D97-AF65-F5344CB8AC3E}">
        <p14:creationId xmlns:p14="http://schemas.microsoft.com/office/powerpoint/2010/main" val="35180143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8183880" cy="609600"/>
          </a:xfrm>
        </p:spPr>
        <p:txBody>
          <a:bodyPr>
            <a:normAutofit fontScale="90000"/>
          </a:bodyPr>
          <a:lstStyle/>
          <a:p>
            <a:r>
              <a:rPr lang="en-US" dirty="0" smtClean="0"/>
              <a:t>Nutrition Facts Label</a:t>
            </a:r>
            <a:endParaRPr lang="en-US" dirty="0"/>
          </a:p>
        </p:txBody>
      </p:sp>
      <p:sp>
        <p:nvSpPr>
          <p:cNvPr id="5" name="Content Placeholder 4"/>
          <p:cNvSpPr>
            <a:spLocks noGrp="1"/>
          </p:cNvSpPr>
          <p:nvPr>
            <p:ph sz="quarter" idx="2"/>
          </p:nvPr>
        </p:nvSpPr>
        <p:spPr>
          <a:xfrm>
            <a:off x="304800" y="1447800"/>
            <a:ext cx="5715000" cy="2590800"/>
          </a:xfrm>
        </p:spPr>
        <p:txBody>
          <a:bodyPr>
            <a:normAutofit fontScale="92500"/>
          </a:bodyPr>
          <a:lstStyle/>
          <a:p>
            <a:pPr marL="514350" indent="-514350">
              <a:buClr>
                <a:schemeClr val="accent3"/>
              </a:buClr>
              <a:buFont typeface="+mj-lt"/>
              <a:buAutoNum type="arabicPeriod" startAt="4"/>
            </a:pPr>
            <a:r>
              <a:rPr lang="en-US" sz="2200" dirty="0"/>
              <a:t>Moving lower on the nutrition facts label, the section that is highlighted in </a:t>
            </a:r>
            <a:r>
              <a:rPr lang="en-US" sz="2200" dirty="0" smtClean="0"/>
              <a:t>blue represent “healthy” </a:t>
            </a:r>
            <a:r>
              <a:rPr lang="en-US" sz="2200" b="1" dirty="0" smtClean="0"/>
              <a:t>nutrients</a:t>
            </a:r>
            <a:r>
              <a:rPr lang="en-US" sz="2200" dirty="0" smtClean="0"/>
              <a:t> such as, </a:t>
            </a:r>
            <a:r>
              <a:rPr lang="en-US" sz="2200" dirty="0"/>
              <a:t>dietary fiber, vitamins and minerals</a:t>
            </a:r>
            <a:r>
              <a:rPr lang="en-US" sz="2200" dirty="0" smtClean="0"/>
              <a:t>.</a:t>
            </a:r>
          </a:p>
          <a:p>
            <a:pPr marL="514350" indent="-514350">
              <a:buClr>
                <a:schemeClr val="accent3"/>
              </a:buClr>
              <a:buFont typeface="+mj-lt"/>
              <a:buAutoNum type="arabicPeriod" startAt="4"/>
            </a:pPr>
            <a:endParaRPr lang="en-US" sz="800" dirty="0" smtClean="0"/>
          </a:p>
          <a:p>
            <a:pPr marL="797814" lvl="1" indent="-514350">
              <a:buClr>
                <a:schemeClr val="accent3"/>
              </a:buClr>
            </a:pPr>
            <a:r>
              <a:rPr lang="en-US" sz="1600" dirty="0"/>
              <a:t>Most Americans don't get enough dietary fiber, vitamin A, vitamin C, calcium, and iron in their diets</a:t>
            </a:r>
            <a:r>
              <a:rPr lang="en-US" sz="1600" dirty="0" smtClean="0"/>
              <a:t>. </a:t>
            </a:r>
            <a:r>
              <a:rPr lang="en-US" sz="1600" dirty="0"/>
              <a:t>Eating enough of these nutrients can improve your health and help reduce the risk of some diseases and conditions.</a:t>
            </a:r>
            <a:endParaRPr lang="en-US" sz="1600" dirty="0" smtClean="0"/>
          </a:p>
          <a:p>
            <a:pPr marL="797814" lvl="1" indent="-514350">
              <a:buClr>
                <a:schemeClr val="accent3"/>
              </a:buClr>
            </a:pPr>
            <a:endParaRPr lang="en-US" dirty="0" smtClean="0"/>
          </a:p>
          <a:p>
            <a:pPr marL="283464" lvl="1" indent="0">
              <a:buClr>
                <a:schemeClr val="accent3"/>
              </a:buClr>
              <a:buNone/>
            </a:pPr>
            <a:endParaRPr lang="en-US" dirty="0" smtClean="0"/>
          </a:p>
          <a:p>
            <a:pPr marL="0" indent="0">
              <a:buClr>
                <a:schemeClr val="accent3"/>
              </a:buClr>
              <a:buNone/>
            </a:pPr>
            <a:endParaRPr lang="en-US" sz="3900" dirty="0" smtClean="0">
              <a:solidFill>
                <a:schemeClr val="accent2"/>
              </a:solidFill>
            </a:endParaRPr>
          </a:p>
          <a:p>
            <a:pPr marL="0" indent="0">
              <a:buNone/>
            </a:pPr>
            <a:endParaRPr lang="en-US" dirty="0"/>
          </a:p>
        </p:txBody>
      </p:sp>
      <p:sp>
        <p:nvSpPr>
          <p:cNvPr id="6" name="Text Placeholder 2"/>
          <p:cNvSpPr>
            <a:spLocks noGrp="1"/>
          </p:cNvSpPr>
          <p:nvPr>
            <p:ph type="body" idx="1"/>
          </p:nvPr>
        </p:nvSpPr>
        <p:spPr>
          <a:xfrm>
            <a:off x="570312" y="762000"/>
            <a:ext cx="6211488" cy="792162"/>
          </a:xfrm>
        </p:spPr>
        <p:txBody>
          <a:bodyPr>
            <a:normAutofit/>
          </a:bodyPr>
          <a:lstStyle/>
          <a:p>
            <a:r>
              <a:rPr lang="en-US" dirty="0" smtClean="0"/>
              <a:t>HOW TO ANALYZE A FOOD LABEL</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619" t="21840" r="30966" b="13577"/>
          <a:stretch/>
        </p:blipFill>
        <p:spPr bwMode="auto">
          <a:xfrm>
            <a:off x="6324600" y="381000"/>
            <a:ext cx="2438094" cy="5619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6019800" y="3276600"/>
            <a:ext cx="2286000" cy="228600"/>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Oval 7"/>
          <p:cNvSpPr/>
          <p:nvPr/>
        </p:nvSpPr>
        <p:spPr>
          <a:xfrm>
            <a:off x="5867400" y="3870960"/>
            <a:ext cx="2286000" cy="914400"/>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154314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304800"/>
            <a:ext cx="8183880" cy="609600"/>
          </a:xfrm>
        </p:spPr>
        <p:txBody>
          <a:bodyPr>
            <a:normAutofit fontScale="90000"/>
          </a:bodyPr>
          <a:lstStyle/>
          <a:p>
            <a:r>
              <a:rPr lang="en-US" dirty="0" smtClean="0"/>
              <a:t>Nutrition Facts Label</a:t>
            </a:r>
            <a:endParaRPr lang="en-US" dirty="0"/>
          </a:p>
        </p:txBody>
      </p:sp>
      <p:sp>
        <p:nvSpPr>
          <p:cNvPr id="5" name="Content Placeholder 4"/>
          <p:cNvSpPr>
            <a:spLocks noGrp="1"/>
          </p:cNvSpPr>
          <p:nvPr>
            <p:ph sz="quarter" idx="2"/>
          </p:nvPr>
        </p:nvSpPr>
        <p:spPr>
          <a:xfrm>
            <a:off x="304800" y="1447800"/>
            <a:ext cx="5715000" cy="4114800"/>
          </a:xfrm>
        </p:spPr>
        <p:txBody>
          <a:bodyPr>
            <a:normAutofit/>
          </a:bodyPr>
          <a:lstStyle/>
          <a:p>
            <a:pPr marL="514350" indent="-514350">
              <a:buClr>
                <a:schemeClr val="accent3"/>
              </a:buClr>
              <a:buFont typeface="+mj-lt"/>
              <a:buAutoNum type="arabicPeriod" startAt="5"/>
            </a:pPr>
            <a:r>
              <a:rPr lang="en-US" sz="1800" dirty="0"/>
              <a:t>The bottommost section of the nutrition facts label states that the values we see on the label are based on a </a:t>
            </a:r>
            <a:r>
              <a:rPr lang="en-US" sz="1800" b="1" dirty="0"/>
              <a:t>2,000 calorie </a:t>
            </a:r>
            <a:r>
              <a:rPr lang="en-US" sz="1800" b="1" dirty="0" smtClean="0"/>
              <a:t>diet.</a:t>
            </a:r>
            <a:endParaRPr lang="en-US" sz="1800" dirty="0"/>
          </a:p>
          <a:p>
            <a:pPr marL="797814" lvl="1" indent="-514350">
              <a:buClr>
                <a:schemeClr val="accent3"/>
              </a:buClr>
            </a:pPr>
            <a:r>
              <a:rPr lang="en-US" sz="1300" dirty="0" smtClean="0"/>
              <a:t>The </a:t>
            </a:r>
            <a:r>
              <a:rPr lang="en-US" sz="1300" dirty="0"/>
              <a:t>amount of calories that someone consumes depends on many factors such as including gender, age, level of physical activity, pregnancy, and state of health. </a:t>
            </a:r>
            <a:endParaRPr lang="en-US" sz="1300" dirty="0" smtClean="0"/>
          </a:p>
          <a:p>
            <a:pPr marL="797814" lvl="1" indent="-514350">
              <a:buClr>
                <a:schemeClr val="accent3"/>
              </a:buClr>
            </a:pPr>
            <a:endParaRPr lang="en-US" sz="800" dirty="0" smtClean="0"/>
          </a:p>
          <a:p>
            <a:pPr marL="514350" lvl="0" indent="-514350">
              <a:buClr>
                <a:srgbClr val="FF7F00"/>
              </a:buClr>
              <a:buFont typeface="+mj-lt"/>
              <a:buAutoNum type="arabicPeriod" startAt="5"/>
            </a:pPr>
            <a:r>
              <a:rPr lang="en-US" sz="1800" dirty="0">
                <a:solidFill>
                  <a:srgbClr val="00AFFF"/>
                </a:solidFill>
              </a:rPr>
              <a:t>The right side of the nutrition facts label outlines the </a:t>
            </a:r>
            <a:r>
              <a:rPr lang="en-US" sz="1800" b="1" dirty="0">
                <a:solidFill>
                  <a:srgbClr val="00AFFF"/>
                </a:solidFill>
              </a:rPr>
              <a:t>percent daily value </a:t>
            </a:r>
            <a:r>
              <a:rPr lang="en-US" sz="1800" dirty="0">
                <a:solidFill>
                  <a:srgbClr val="00AFFF"/>
                </a:solidFill>
              </a:rPr>
              <a:t>of some nutrients. </a:t>
            </a:r>
          </a:p>
          <a:p>
            <a:pPr marL="797814" lvl="1" indent="-514350">
              <a:buClr>
                <a:srgbClr val="FF7F00"/>
              </a:buClr>
            </a:pPr>
            <a:r>
              <a:rPr lang="en-US" sz="1300" dirty="0" smtClean="0"/>
              <a:t>Percent </a:t>
            </a:r>
            <a:r>
              <a:rPr lang="en-US" sz="1300" dirty="0"/>
              <a:t>daily values tell us how much of the nutrient found in one serving of a food product provides us our daily needs of the nutrient. </a:t>
            </a:r>
          </a:p>
          <a:p>
            <a:pPr lvl="1">
              <a:buClr>
                <a:srgbClr val="FF7F00"/>
              </a:buClr>
            </a:pPr>
            <a:endParaRPr lang="en-US" sz="1800" dirty="0" smtClean="0">
              <a:solidFill>
                <a:srgbClr val="00AFFF"/>
              </a:solidFill>
            </a:endParaRPr>
          </a:p>
          <a:p>
            <a:pPr marL="514350" lvl="0" indent="-514350">
              <a:buClr>
                <a:srgbClr val="FF7F00"/>
              </a:buClr>
              <a:buFont typeface="+mj-lt"/>
              <a:buAutoNum type="arabicPeriod" startAt="5"/>
            </a:pPr>
            <a:endParaRPr lang="en-US" sz="3900" dirty="0" smtClean="0">
              <a:solidFill>
                <a:schemeClr val="accent2"/>
              </a:solidFill>
            </a:endParaRPr>
          </a:p>
          <a:p>
            <a:pPr marL="0" indent="0">
              <a:buNone/>
            </a:pPr>
            <a:endParaRPr lang="en-US" dirty="0"/>
          </a:p>
        </p:txBody>
      </p:sp>
      <p:sp>
        <p:nvSpPr>
          <p:cNvPr id="6" name="Text Placeholder 2"/>
          <p:cNvSpPr>
            <a:spLocks noGrp="1"/>
          </p:cNvSpPr>
          <p:nvPr>
            <p:ph type="body" idx="1"/>
          </p:nvPr>
        </p:nvSpPr>
        <p:spPr>
          <a:xfrm>
            <a:off x="570312" y="762000"/>
            <a:ext cx="6211488" cy="792162"/>
          </a:xfrm>
        </p:spPr>
        <p:txBody>
          <a:bodyPr>
            <a:normAutofit/>
          </a:bodyPr>
          <a:lstStyle/>
          <a:p>
            <a:r>
              <a:rPr lang="en-US" dirty="0" smtClean="0"/>
              <a:t>HOW TO ANALYZE A FOOD LABEL</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6619" t="21840" r="30966" b="13577"/>
          <a:stretch/>
        </p:blipFill>
        <p:spPr bwMode="auto">
          <a:xfrm>
            <a:off x="6324600" y="381000"/>
            <a:ext cx="2438094" cy="5619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8001000" y="1828800"/>
            <a:ext cx="1143000" cy="3021568"/>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Rectangle 8"/>
          <p:cNvSpPr/>
          <p:nvPr/>
        </p:nvSpPr>
        <p:spPr>
          <a:xfrm>
            <a:off x="365607" y="4557415"/>
            <a:ext cx="5715000" cy="646331"/>
          </a:xfrm>
          <a:prstGeom prst="rect">
            <a:avLst/>
          </a:prstGeom>
        </p:spPr>
        <p:txBody>
          <a:bodyPr wrap="square">
            <a:spAutoFit/>
          </a:bodyPr>
          <a:lstStyle/>
          <a:p>
            <a:r>
              <a:rPr lang="en-US" sz="1200" b="1" dirty="0">
                <a:solidFill>
                  <a:srgbClr val="000000"/>
                </a:solidFill>
                <a:effectLst>
                  <a:outerShdw blurRad="38100" dist="38100" dir="2700000" algn="tl">
                    <a:srgbClr val="000000">
                      <a:alpha val="43137"/>
                    </a:srgbClr>
                  </a:outerShdw>
                </a:effectLst>
              </a:rPr>
              <a:t>Note: </a:t>
            </a:r>
            <a:r>
              <a:rPr lang="en-US" sz="1200" b="1" dirty="0" smtClean="0">
                <a:solidFill>
                  <a:srgbClr val="000000"/>
                </a:solidFill>
                <a:effectLst>
                  <a:outerShdw blurRad="38100" dist="38100" dir="2700000" algn="tl">
                    <a:srgbClr val="000000">
                      <a:alpha val="43137"/>
                    </a:srgbClr>
                  </a:outerShdw>
                </a:effectLst>
              </a:rPr>
              <a:t>One </a:t>
            </a:r>
            <a:r>
              <a:rPr lang="en-US" sz="1200" b="1" dirty="0">
                <a:solidFill>
                  <a:srgbClr val="000000"/>
                </a:solidFill>
                <a:effectLst>
                  <a:outerShdw blurRad="38100" dist="38100" dir="2700000" algn="tl">
                    <a:srgbClr val="000000">
                      <a:alpha val="43137"/>
                    </a:srgbClr>
                  </a:outerShdw>
                </a:effectLst>
              </a:rPr>
              <a:t>serving of the macaroni and cheese will provide the consumer 31 grams of carbohydrates, or 10% of </a:t>
            </a:r>
            <a:r>
              <a:rPr lang="en-US" sz="1200" b="1" dirty="0" smtClean="0">
                <a:solidFill>
                  <a:srgbClr val="000000"/>
                </a:solidFill>
                <a:effectLst>
                  <a:outerShdw blurRad="38100" dist="38100" dir="2700000" algn="tl">
                    <a:srgbClr val="000000">
                      <a:alpha val="43137"/>
                    </a:srgbClr>
                  </a:outerShdw>
                </a:effectLst>
              </a:rPr>
              <a:t>our </a:t>
            </a:r>
            <a:r>
              <a:rPr lang="en-US" sz="1200" b="1" dirty="0">
                <a:solidFill>
                  <a:srgbClr val="000000"/>
                </a:solidFill>
                <a:effectLst>
                  <a:outerShdw blurRad="38100" dist="38100" dir="2700000" algn="tl">
                    <a:srgbClr val="000000">
                      <a:alpha val="43137"/>
                    </a:srgbClr>
                  </a:outerShdw>
                </a:effectLst>
              </a:rPr>
              <a:t>daily need of carbohydrates. We can calculate the total daily value of carbohydrates we need:</a:t>
            </a:r>
          </a:p>
        </p:txBody>
      </p:sp>
      <p:sp>
        <p:nvSpPr>
          <p:cNvPr id="11" name="Oval 10"/>
          <p:cNvSpPr/>
          <p:nvPr/>
        </p:nvSpPr>
        <p:spPr>
          <a:xfrm>
            <a:off x="6095847" y="4572000"/>
            <a:ext cx="2895600" cy="1524000"/>
          </a:xfrm>
          <a:prstGeom prst="ellipse">
            <a:avLst/>
          </a:prstGeom>
          <a:noFill/>
          <a:ln>
            <a:solidFill>
              <a:srgbClr val="FCF71D"/>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 name="Rectangle 11"/>
          <p:cNvSpPr/>
          <p:nvPr/>
        </p:nvSpPr>
        <p:spPr>
          <a:xfrm>
            <a:off x="914400" y="5198388"/>
            <a:ext cx="2667000" cy="615553"/>
          </a:xfrm>
          <a:prstGeom prst="rect">
            <a:avLst/>
          </a:prstGeom>
        </p:spPr>
        <p:txBody>
          <a:bodyPr wrap="square">
            <a:spAutoFit/>
          </a:bodyPr>
          <a:lstStyle/>
          <a:p>
            <a:r>
              <a:rPr lang="en-US" sz="1400" b="1" dirty="0" smtClean="0">
                <a:solidFill>
                  <a:srgbClr val="000000"/>
                </a:solidFill>
                <a:effectLst>
                  <a:outerShdw blurRad="38100" dist="38100" dir="2700000" algn="tl">
                    <a:srgbClr val="000000">
                      <a:alpha val="43137"/>
                    </a:srgbClr>
                  </a:outerShdw>
                </a:effectLst>
              </a:rPr>
              <a:t>                            </a:t>
            </a:r>
            <a:r>
              <a:rPr lang="en-US" sz="1400" b="1" u="sng" dirty="0" smtClean="0">
                <a:solidFill>
                  <a:srgbClr val="000000"/>
                </a:solidFill>
                <a:effectLst>
                  <a:outerShdw blurRad="38100" dist="38100" dir="2700000" algn="tl">
                    <a:srgbClr val="000000">
                      <a:alpha val="43137"/>
                    </a:srgbClr>
                  </a:outerShdw>
                </a:effectLst>
              </a:rPr>
              <a:t>31 grams</a:t>
            </a:r>
            <a:r>
              <a:rPr lang="en-US" sz="1400" b="1" dirty="0" smtClean="0">
                <a:solidFill>
                  <a:srgbClr val="000000"/>
                </a:solidFill>
                <a:effectLst>
                  <a:outerShdw blurRad="38100" dist="38100" dir="2700000" algn="tl">
                    <a:srgbClr val="000000">
                      <a:alpha val="43137"/>
                    </a:srgbClr>
                  </a:outerShdw>
                </a:effectLst>
              </a:rPr>
              <a:t>  </a:t>
            </a:r>
            <a:r>
              <a:rPr lang="en-US" sz="3000" b="1" baseline="-25000" dirty="0" smtClean="0">
                <a:solidFill>
                  <a:srgbClr val="000000"/>
                </a:solidFill>
                <a:effectLst>
                  <a:outerShdw blurRad="38100" dist="38100" dir="2700000" algn="tl">
                    <a:srgbClr val="000000">
                      <a:alpha val="43137"/>
                    </a:srgbClr>
                  </a:outerShdw>
                </a:effectLst>
              </a:rPr>
              <a:t>=</a:t>
            </a:r>
            <a:r>
              <a:rPr lang="en-US" sz="1400" b="1" u="sng" dirty="0" smtClean="0">
                <a:solidFill>
                  <a:srgbClr val="000000"/>
                </a:solidFill>
                <a:effectLst>
                  <a:outerShdw blurRad="38100" dist="38100" dir="2700000" algn="tl">
                    <a:srgbClr val="000000">
                      <a:alpha val="43137"/>
                    </a:srgbClr>
                  </a:outerShdw>
                </a:effectLst>
              </a:rPr>
              <a:t>                                                         </a:t>
            </a:r>
          </a:p>
          <a:p>
            <a:r>
              <a:rPr lang="en-US" sz="1400" b="1" i="1" dirty="0" smtClean="0">
                <a:solidFill>
                  <a:srgbClr val="000000"/>
                </a:solidFill>
                <a:effectLst>
                  <a:outerShdw blurRad="38100" dist="38100" dir="2700000" algn="tl">
                    <a:srgbClr val="000000">
                      <a:alpha val="43137"/>
                    </a:srgbClr>
                  </a:outerShdw>
                </a:effectLst>
              </a:rPr>
              <a:t>                            x  grams</a:t>
            </a:r>
          </a:p>
        </p:txBody>
      </p:sp>
      <p:sp>
        <p:nvSpPr>
          <p:cNvPr id="13" name="Rectangle 12"/>
          <p:cNvSpPr/>
          <p:nvPr/>
        </p:nvSpPr>
        <p:spPr>
          <a:xfrm>
            <a:off x="2108200" y="5290721"/>
            <a:ext cx="2057400" cy="523220"/>
          </a:xfrm>
          <a:prstGeom prst="rect">
            <a:avLst/>
          </a:prstGeom>
        </p:spPr>
        <p:txBody>
          <a:bodyPr wrap="square">
            <a:spAutoFit/>
          </a:bodyPr>
          <a:lstStyle/>
          <a:p>
            <a:r>
              <a:rPr lang="en-US" sz="1400" b="1" dirty="0" smtClean="0">
                <a:solidFill>
                  <a:srgbClr val="000000"/>
                </a:solidFill>
                <a:effectLst>
                  <a:outerShdw blurRad="38100" dist="38100" dir="2700000" algn="tl">
                    <a:srgbClr val="000000">
                      <a:alpha val="43137"/>
                    </a:srgbClr>
                  </a:outerShdw>
                </a:effectLst>
              </a:rPr>
              <a:t>                      </a:t>
            </a:r>
            <a:r>
              <a:rPr lang="en-US" sz="1400" b="1" baseline="-25000" dirty="0" smtClean="0">
                <a:solidFill>
                  <a:srgbClr val="000000"/>
                </a:solidFill>
                <a:effectLst>
                  <a:outerShdw blurRad="38100" dist="38100" dir="2700000" algn="tl">
                    <a:srgbClr val="000000">
                      <a:alpha val="43137"/>
                    </a:srgbClr>
                  </a:outerShdw>
                </a:effectLst>
              </a:rPr>
              <a:t>   </a:t>
            </a:r>
            <a:r>
              <a:rPr lang="en-US" sz="1400" b="1" dirty="0" smtClean="0">
                <a:solidFill>
                  <a:srgbClr val="000000"/>
                </a:solidFill>
                <a:effectLst>
                  <a:outerShdw blurRad="38100" dist="38100" dir="2700000" algn="tl">
                    <a:srgbClr val="000000">
                      <a:alpha val="43137"/>
                    </a:srgbClr>
                  </a:outerShdw>
                </a:effectLst>
              </a:rPr>
              <a:t>    </a:t>
            </a:r>
            <a:r>
              <a:rPr lang="en-US" sz="1400" b="1" u="sng" dirty="0" smtClean="0">
                <a:solidFill>
                  <a:srgbClr val="000000"/>
                </a:solidFill>
                <a:effectLst>
                  <a:outerShdw blurRad="38100" dist="38100" dir="2700000" algn="tl">
                    <a:srgbClr val="000000">
                      <a:alpha val="43137"/>
                    </a:srgbClr>
                  </a:outerShdw>
                </a:effectLst>
              </a:rPr>
              <a:t>10%                                                           </a:t>
            </a:r>
          </a:p>
          <a:p>
            <a:r>
              <a:rPr lang="en-US" sz="1400" b="1" i="1" dirty="0" smtClean="0">
                <a:solidFill>
                  <a:srgbClr val="000000"/>
                </a:solidFill>
                <a:effectLst>
                  <a:outerShdw blurRad="38100" dist="38100" dir="2700000" algn="tl">
                    <a:srgbClr val="000000">
                      <a:alpha val="43137"/>
                    </a:srgbClr>
                  </a:outerShdw>
                </a:effectLst>
              </a:rPr>
              <a:t>                            100%</a:t>
            </a:r>
          </a:p>
        </p:txBody>
      </p:sp>
      <p:sp>
        <p:nvSpPr>
          <p:cNvPr id="14" name="Rectangle 13"/>
          <p:cNvSpPr/>
          <p:nvPr/>
        </p:nvSpPr>
        <p:spPr>
          <a:xfrm>
            <a:off x="2895600" y="5846982"/>
            <a:ext cx="1104900" cy="307777"/>
          </a:xfrm>
          <a:prstGeom prst="rect">
            <a:avLst/>
          </a:prstGeom>
        </p:spPr>
        <p:txBody>
          <a:bodyPr wrap="square">
            <a:spAutoFit/>
          </a:bodyPr>
          <a:lstStyle/>
          <a:p>
            <a:r>
              <a:rPr lang="en-US" sz="1400" b="1" dirty="0" smtClean="0">
                <a:solidFill>
                  <a:srgbClr val="000000"/>
                </a:solidFill>
                <a:effectLst>
                  <a:outerShdw blurRad="38100" dist="38100" dir="2700000" algn="tl">
                    <a:srgbClr val="000000">
                      <a:alpha val="43137"/>
                    </a:srgbClr>
                  </a:outerShdw>
                </a:effectLst>
              </a:rPr>
              <a:t>10x = 3100</a:t>
            </a:r>
            <a:endParaRPr lang="en-US" sz="1400" b="1" i="1" dirty="0" smtClean="0">
              <a:solidFill>
                <a:srgbClr val="000000"/>
              </a:solidFill>
              <a:effectLst>
                <a:outerShdw blurRad="38100" dist="38100" dir="2700000" algn="tl">
                  <a:srgbClr val="000000">
                    <a:alpha val="43137"/>
                  </a:srgbClr>
                </a:outerShdw>
              </a:effectLst>
            </a:endParaRPr>
          </a:p>
        </p:txBody>
      </p:sp>
      <p:sp>
        <p:nvSpPr>
          <p:cNvPr id="15" name="Rectangle 14"/>
          <p:cNvSpPr/>
          <p:nvPr/>
        </p:nvSpPr>
        <p:spPr>
          <a:xfrm>
            <a:off x="3086100" y="6172878"/>
            <a:ext cx="1524000" cy="307777"/>
          </a:xfrm>
          <a:prstGeom prst="rect">
            <a:avLst/>
          </a:prstGeom>
        </p:spPr>
        <p:txBody>
          <a:bodyPr wrap="square">
            <a:spAutoFit/>
          </a:bodyPr>
          <a:lstStyle/>
          <a:p>
            <a:r>
              <a:rPr lang="en-US" sz="1400" b="1" dirty="0" smtClean="0">
                <a:solidFill>
                  <a:srgbClr val="000000"/>
                </a:solidFill>
                <a:effectLst>
                  <a:outerShdw blurRad="38100" dist="38100" dir="2700000" algn="tl">
                    <a:srgbClr val="000000">
                      <a:alpha val="43137"/>
                    </a:srgbClr>
                  </a:outerShdw>
                </a:effectLst>
              </a:rPr>
              <a:t>x = 310 grams</a:t>
            </a:r>
            <a:endParaRPr lang="en-US" sz="1400" b="1" i="1" dirty="0" smtClean="0">
              <a:solidFill>
                <a:srgbClr val="0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4543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66800" y="914400"/>
            <a:ext cx="6553200" cy="4524315"/>
          </a:xfrm>
          <a:prstGeom prst="rect">
            <a:avLst/>
          </a:prstGeom>
        </p:spPr>
        <p:txBody>
          <a:bodyPr wrap="square">
            <a:spAutoFit/>
          </a:bodyPr>
          <a:lstStyle/>
          <a:p>
            <a:pPr algn="ctr"/>
            <a:r>
              <a:rPr lang="en-US" sz="9600" b="1" dirty="0" smtClean="0">
                <a:solidFill>
                  <a:srgbClr val="7FCC00"/>
                </a:solidFill>
                <a:ea typeface="+mj-ea"/>
                <a:cs typeface="+mj-cs"/>
              </a:rPr>
              <a:t>What’s in YOUR food?</a:t>
            </a:r>
            <a:endParaRPr lang="en-US" sz="9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Proteins</a:t>
            </a:r>
            <a:endParaRPr lang="en-US" dirty="0"/>
          </a:p>
        </p:txBody>
      </p:sp>
      <p:sp>
        <p:nvSpPr>
          <p:cNvPr id="11" name="Content Placeholder 4"/>
          <p:cNvSpPr>
            <a:spLocks noGrp="1"/>
          </p:cNvSpPr>
          <p:nvPr>
            <p:ph sz="quarter" idx="2"/>
          </p:nvPr>
        </p:nvSpPr>
        <p:spPr>
          <a:xfrm>
            <a:off x="531024" y="1143000"/>
            <a:ext cx="8308176" cy="1828800"/>
          </a:xfrm>
        </p:spPr>
        <p:txBody>
          <a:bodyPr>
            <a:normAutofit/>
          </a:bodyPr>
          <a:lstStyle/>
          <a:p>
            <a:pPr>
              <a:buClr>
                <a:schemeClr val="accent3"/>
              </a:buClr>
            </a:pPr>
            <a:r>
              <a:rPr lang="en-US" dirty="0" smtClean="0"/>
              <a:t>Proteins are large organic molecules that are made up of amino acids.</a:t>
            </a:r>
          </a:p>
          <a:p>
            <a:pPr marL="0" indent="0">
              <a:buNone/>
            </a:pPr>
            <a:endParaRPr lang="en-US" sz="1000" dirty="0" smtClean="0"/>
          </a:p>
          <a:p>
            <a:pPr>
              <a:buClr>
                <a:schemeClr val="accent3"/>
              </a:buClr>
            </a:pPr>
            <a:r>
              <a:rPr lang="en-US" dirty="0" smtClean="0"/>
              <a:t>Proteins can be used as fuel for metabolism, but are mostly building blocks for the body.</a:t>
            </a:r>
          </a:p>
          <a:p>
            <a:endParaRPr lang="en-US" dirty="0"/>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581400"/>
            <a:ext cx="4114800" cy="2645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ontent Placeholder 3"/>
          <p:cNvSpPr>
            <a:spLocks noGrp="1"/>
          </p:cNvSpPr>
          <p:nvPr>
            <p:ph sz="half" idx="2"/>
          </p:nvPr>
        </p:nvSpPr>
        <p:spPr>
          <a:xfrm>
            <a:off x="4191000" y="3810000"/>
            <a:ext cx="3505200" cy="2016760"/>
          </a:xfrm>
        </p:spPr>
        <p:txBody>
          <a:bodyPr>
            <a:normAutofit fontScale="92500" lnSpcReduction="20000"/>
          </a:bodyPr>
          <a:lstStyle/>
          <a:p>
            <a:pPr marL="347472" lvl="1" indent="0" algn="ctr">
              <a:buNone/>
            </a:pPr>
            <a:r>
              <a:rPr lang="en-US" sz="1800" i="1" dirty="0" smtClean="0"/>
              <a:t>Protein can come from animal or plant based sources</a:t>
            </a:r>
            <a:r>
              <a:rPr lang="en-US" i="1" dirty="0" smtClean="0"/>
              <a:t/>
            </a:r>
            <a:br>
              <a:rPr lang="en-US" i="1" dirty="0" smtClean="0"/>
            </a:br>
            <a:endParaRPr lang="en-US" sz="900" i="1" dirty="0" smtClean="0"/>
          </a:p>
          <a:p>
            <a:pPr lvl="6"/>
            <a:r>
              <a:rPr lang="en-US" sz="1600" dirty="0" smtClean="0"/>
              <a:t>Chicken</a:t>
            </a:r>
          </a:p>
          <a:p>
            <a:pPr lvl="6"/>
            <a:r>
              <a:rPr lang="en-US" sz="1600" dirty="0" smtClean="0"/>
              <a:t>Beef</a:t>
            </a:r>
          </a:p>
          <a:p>
            <a:pPr lvl="6"/>
            <a:r>
              <a:rPr lang="en-US" sz="1600" dirty="0" smtClean="0"/>
              <a:t>Fish</a:t>
            </a:r>
          </a:p>
          <a:p>
            <a:pPr lvl="6"/>
            <a:r>
              <a:rPr lang="en-US" sz="1600" dirty="0" smtClean="0"/>
              <a:t>Beans</a:t>
            </a:r>
          </a:p>
          <a:p>
            <a:pPr lvl="6"/>
            <a:r>
              <a:rPr lang="en-US" sz="1600" dirty="0" smtClean="0"/>
              <a:t>Nuts</a:t>
            </a:r>
          </a:p>
          <a:p>
            <a:pPr lvl="6"/>
            <a:r>
              <a:rPr lang="en-US" sz="1600" dirty="0" smtClean="0"/>
              <a:t>Eggs</a:t>
            </a:r>
          </a:p>
        </p:txBody>
      </p:sp>
    </p:spTree>
    <p:extLst>
      <p:ext uri="{BB962C8B-B14F-4D97-AF65-F5344CB8AC3E}">
        <p14:creationId xmlns:p14="http://schemas.microsoft.com/office/powerpoint/2010/main" val="833192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Fats</a:t>
            </a:r>
            <a:endParaRPr lang="en-US" dirty="0"/>
          </a:p>
        </p:txBody>
      </p:sp>
      <p:sp>
        <p:nvSpPr>
          <p:cNvPr id="11" name="Content Placeholder 4"/>
          <p:cNvSpPr>
            <a:spLocks noGrp="1"/>
          </p:cNvSpPr>
          <p:nvPr>
            <p:ph sz="quarter" idx="2"/>
          </p:nvPr>
        </p:nvSpPr>
        <p:spPr>
          <a:xfrm>
            <a:off x="570312" y="1066800"/>
            <a:ext cx="8308176" cy="3657600"/>
          </a:xfrm>
        </p:spPr>
        <p:txBody>
          <a:bodyPr>
            <a:normAutofit fontScale="92500" lnSpcReduction="20000"/>
          </a:bodyPr>
          <a:lstStyle/>
          <a:p>
            <a:pPr>
              <a:buClr>
                <a:schemeClr val="accent3"/>
              </a:buClr>
            </a:pPr>
            <a:r>
              <a:rPr lang="en-US" sz="2200" dirty="0" smtClean="0"/>
              <a:t>Fats are large organic molecules that are made up of components called glycerol and fatty acids.</a:t>
            </a:r>
          </a:p>
          <a:p>
            <a:pPr>
              <a:buClr>
                <a:schemeClr val="accent3"/>
              </a:buClr>
            </a:pPr>
            <a:endParaRPr lang="en-US" sz="1000" dirty="0" smtClean="0"/>
          </a:p>
          <a:p>
            <a:pPr>
              <a:buClr>
                <a:schemeClr val="accent3"/>
              </a:buClr>
            </a:pPr>
            <a:r>
              <a:rPr lang="en-US" sz="2200" dirty="0" smtClean="0"/>
              <a:t>Two major functions: </a:t>
            </a:r>
            <a:r>
              <a:rPr lang="en-US" sz="2200" b="1" dirty="0" smtClean="0"/>
              <a:t>energy</a:t>
            </a:r>
            <a:r>
              <a:rPr lang="en-US" sz="2200" dirty="0" smtClean="0"/>
              <a:t> (fuel for body) and </a:t>
            </a:r>
            <a:r>
              <a:rPr lang="en-US" sz="2200" b="1" dirty="0" smtClean="0"/>
              <a:t>structural material</a:t>
            </a:r>
          </a:p>
          <a:p>
            <a:pPr marL="0" indent="0">
              <a:buNone/>
            </a:pPr>
            <a:endParaRPr lang="en-US" sz="1000" dirty="0" smtClean="0"/>
          </a:p>
          <a:p>
            <a:pPr>
              <a:buClr>
                <a:schemeClr val="accent3"/>
              </a:buClr>
            </a:pPr>
            <a:r>
              <a:rPr lang="en-US" sz="2200" dirty="0" smtClean="0"/>
              <a:t>When used as fuel for metabolism, one gram of fat provide us nine calories. </a:t>
            </a:r>
          </a:p>
          <a:p>
            <a:pPr lvl="1"/>
            <a:r>
              <a:rPr lang="en-US" sz="1500" dirty="0" smtClean="0"/>
              <a:t>Calories </a:t>
            </a:r>
            <a:r>
              <a:rPr lang="en-US" sz="1500" dirty="0"/>
              <a:t>are just a measurement tool, like inches or ounces.  They measure the energy a food or beverage provides -- from the carbohydrate, fat, protein, and alcohol it contains. </a:t>
            </a:r>
            <a:endParaRPr lang="en-US" sz="1500" dirty="0" smtClean="0"/>
          </a:p>
          <a:p>
            <a:pPr marL="347472" lvl="1" indent="0">
              <a:buNone/>
            </a:pPr>
            <a:r>
              <a:rPr lang="en-US" sz="1500" dirty="0" smtClean="0"/>
              <a:t> </a:t>
            </a:r>
          </a:p>
          <a:p>
            <a:pPr lvl="1"/>
            <a:r>
              <a:rPr lang="en-US" sz="1500" dirty="0" smtClean="0"/>
              <a:t>Specifically, calories are the amount of energy required to raise one gram of water by one degree Celsius.</a:t>
            </a:r>
          </a:p>
          <a:p>
            <a:pPr marL="347472" lvl="1" indent="0">
              <a:buNone/>
            </a:pPr>
            <a:endParaRPr lang="en-US" sz="1500" dirty="0" smtClean="0"/>
          </a:p>
          <a:p>
            <a:pPr>
              <a:buClr>
                <a:schemeClr val="accent3"/>
              </a:buClr>
            </a:pPr>
            <a:r>
              <a:rPr lang="en-US" sz="2200" dirty="0"/>
              <a:t>When used as structural material, fats make up our cell membranes and also provide our bodies with insulation from cold temperatures.</a:t>
            </a:r>
          </a:p>
          <a:p>
            <a:pPr lvl="1"/>
            <a:endParaRPr lang="en-US" sz="1600" dirty="0" smtClean="0"/>
          </a:p>
          <a:p>
            <a:endParaRPr lang="en-US" dirty="0"/>
          </a:p>
        </p:txBody>
      </p:sp>
      <p:sp>
        <p:nvSpPr>
          <p:cNvPr id="13" name="Content Placeholder 3"/>
          <p:cNvSpPr>
            <a:spLocks noGrp="1"/>
          </p:cNvSpPr>
          <p:nvPr>
            <p:ph sz="half" idx="2"/>
          </p:nvPr>
        </p:nvSpPr>
        <p:spPr>
          <a:xfrm>
            <a:off x="4572000" y="4607560"/>
            <a:ext cx="3352800" cy="1905000"/>
          </a:xfrm>
        </p:spPr>
        <p:txBody>
          <a:bodyPr>
            <a:normAutofit fontScale="70000" lnSpcReduction="20000"/>
          </a:bodyPr>
          <a:lstStyle/>
          <a:p>
            <a:pPr marL="347472" lvl="1" indent="0" algn="ctr">
              <a:buNone/>
            </a:pPr>
            <a:r>
              <a:rPr lang="en-US" sz="2300" i="1" dirty="0" smtClean="0"/>
              <a:t>Fats can come from animal or plant based sources</a:t>
            </a:r>
            <a:r>
              <a:rPr lang="en-US" i="1" dirty="0" smtClean="0"/>
              <a:t/>
            </a:r>
            <a:br>
              <a:rPr lang="en-US" i="1" dirty="0" smtClean="0"/>
            </a:br>
            <a:endParaRPr lang="en-US" sz="900" i="1" dirty="0" smtClean="0"/>
          </a:p>
          <a:p>
            <a:pPr lvl="4"/>
            <a:r>
              <a:rPr lang="en-US" dirty="0" smtClean="0"/>
              <a:t>Meat </a:t>
            </a:r>
          </a:p>
          <a:p>
            <a:pPr lvl="4"/>
            <a:r>
              <a:rPr lang="en-US" dirty="0" smtClean="0"/>
              <a:t>Cheese</a:t>
            </a:r>
          </a:p>
          <a:p>
            <a:pPr lvl="4"/>
            <a:r>
              <a:rPr lang="en-US" dirty="0" smtClean="0"/>
              <a:t>Butter/Margarine</a:t>
            </a:r>
          </a:p>
          <a:p>
            <a:pPr lvl="4"/>
            <a:r>
              <a:rPr lang="en-US" dirty="0" smtClean="0"/>
              <a:t>Oil</a:t>
            </a:r>
          </a:p>
          <a:p>
            <a:pPr lvl="4"/>
            <a:r>
              <a:rPr lang="en-US" dirty="0" smtClean="0"/>
              <a:t>Cocoa Butter</a:t>
            </a:r>
          </a:p>
          <a:p>
            <a:pPr lvl="4"/>
            <a:r>
              <a:rPr lang="en-US" dirty="0" smtClean="0"/>
              <a:t>Nuts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556760"/>
            <a:ext cx="3200400" cy="1955800"/>
          </a:xfrm>
          <a:prstGeom prst="rect">
            <a:avLst/>
          </a:prstGeom>
        </p:spPr>
      </p:pic>
    </p:spTree>
    <p:extLst>
      <p:ext uri="{BB962C8B-B14F-4D97-AF65-F5344CB8AC3E}">
        <p14:creationId xmlns:p14="http://schemas.microsoft.com/office/powerpoint/2010/main" val="2155250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09600"/>
          </a:xfrm>
        </p:spPr>
        <p:txBody>
          <a:bodyPr>
            <a:normAutofit fontScale="90000"/>
          </a:bodyPr>
          <a:lstStyle/>
          <a:p>
            <a:r>
              <a:rPr lang="en-US" dirty="0" smtClean="0"/>
              <a:t>Fats</a:t>
            </a:r>
            <a:endParaRPr lang="en-US" dirty="0"/>
          </a:p>
        </p:txBody>
      </p:sp>
      <p:sp>
        <p:nvSpPr>
          <p:cNvPr id="11" name="Content Placeholder 4"/>
          <p:cNvSpPr>
            <a:spLocks noGrp="1"/>
          </p:cNvSpPr>
          <p:nvPr>
            <p:ph sz="quarter" idx="2"/>
          </p:nvPr>
        </p:nvSpPr>
        <p:spPr>
          <a:xfrm>
            <a:off x="439584" y="1066800"/>
            <a:ext cx="5260176" cy="5410200"/>
          </a:xfrm>
        </p:spPr>
        <p:txBody>
          <a:bodyPr>
            <a:normAutofit fontScale="62500" lnSpcReduction="20000"/>
          </a:bodyPr>
          <a:lstStyle/>
          <a:p>
            <a:pPr>
              <a:buClr>
                <a:schemeClr val="accent3"/>
              </a:buClr>
            </a:pPr>
            <a:r>
              <a:rPr lang="en-US" sz="2600" dirty="0" smtClean="0"/>
              <a:t>Types of fats: </a:t>
            </a:r>
            <a:r>
              <a:rPr lang="en-US" sz="2600" b="1" dirty="0" smtClean="0"/>
              <a:t>saturated, unsaturated </a:t>
            </a:r>
            <a:r>
              <a:rPr lang="en-US" sz="2600" dirty="0" smtClean="0"/>
              <a:t>and</a:t>
            </a:r>
            <a:r>
              <a:rPr lang="en-US" sz="2600" b="1" dirty="0" smtClean="0"/>
              <a:t> trans</a:t>
            </a:r>
          </a:p>
          <a:p>
            <a:pPr marL="0" indent="0">
              <a:buClr>
                <a:schemeClr val="accent3"/>
              </a:buClr>
              <a:buNone/>
            </a:pPr>
            <a:endParaRPr lang="en-US" b="1" u="sng" dirty="0" smtClean="0"/>
          </a:p>
          <a:p>
            <a:pPr>
              <a:buClr>
                <a:schemeClr val="accent3"/>
              </a:buClr>
            </a:pPr>
            <a:r>
              <a:rPr lang="en-US" b="1" u="sng" dirty="0" smtClean="0"/>
              <a:t>Saturated </a:t>
            </a:r>
            <a:r>
              <a:rPr lang="en-US" b="1" u="sng" dirty="0"/>
              <a:t>Fat </a:t>
            </a:r>
            <a:r>
              <a:rPr lang="en-US" dirty="0"/>
              <a:t>– there are only single bonds between the carbon and hydrogen atoms. These molecules are “flat” and can be easily compressed into solids at room temperature. </a:t>
            </a:r>
            <a:endParaRPr lang="en-US" dirty="0" smtClean="0"/>
          </a:p>
          <a:p>
            <a:endParaRPr lang="en-US" sz="1300" dirty="0" smtClean="0"/>
          </a:p>
          <a:p>
            <a:pPr lvl="1"/>
            <a:r>
              <a:rPr lang="en-US" dirty="0" smtClean="0"/>
              <a:t>Often </a:t>
            </a:r>
            <a:r>
              <a:rPr lang="en-US" dirty="0"/>
              <a:t>found in meats/animal products, butter, milk, and </a:t>
            </a:r>
            <a:r>
              <a:rPr lang="en-US" dirty="0" smtClean="0"/>
              <a:t>cheese</a:t>
            </a:r>
            <a:endParaRPr lang="en-US" dirty="0"/>
          </a:p>
          <a:p>
            <a:pPr marL="0" indent="0">
              <a:buNone/>
            </a:pPr>
            <a:endParaRPr lang="en-US" dirty="0" smtClean="0"/>
          </a:p>
          <a:p>
            <a:pPr>
              <a:buClr>
                <a:schemeClr val="accent3"/>
              </a:buClr>
            </a:pPr>
            <a:r>
              <a:rPr lang="en-US" b="1" u="sng" dirty="0" smtClean="0"/>
              <a:t>Unsaturated </a:t>
            </a:r>
            <a:r>
              <a:rPr lang="en-US" b="1" u="sng" dirty="0"/>
              <a:t>Fat </a:t>
            </a:r>
            <a:r>
              <a:rPr lang="en-US" dirty="0"/>
              <a:t>– we can find both single and double bonds between the carbon and hydrogen atoms. These molecules have a “kink” in their structure and cannot be easily compressed into solids at room temperature, thus are liquids at room temperature</a:t>
            </a:r>
            <a:r>
              <a:rPr lang="en-US" dirty="0" smtClean="0"/>
              <a:t>.</a:t>
            </a:r>
          </a:p>
          <a:p>
            <a:endParaRPr lang="en-US" sz="1300" dirty="0"/>
          </a:p>
          <a:p>
            <a:pPr lvl="1"/>
            <a:r>
              <a:rPr lang="en-US" dirty="0" smtClean="0"/>
              <a:t>Referenced </a:t>
            </a:r>
            <a:r>
              <a:rPr lang="en-US" dirty="0"/>
              <a:t>as “good” </a:t>
            </a:r>
            <a:r>
              <a:rPr lang="en-US" dirty="0" smtClean="0"/>
              <a:t>fats, </a:t>
            </a:r>
            <a:r>
              <a:rPr lang="en-US" dirty="0"/>
              <a:t>often found in plant food, fish, and oils.</a:t>
            </a:r>
          </a:p>
          <a:p>
            <a:endParaRPr lang="en-US" dirty="0"/>
          </a:p>
          <a:p>
            <a:endParaRPr lang="en-US" dirty="0"/>
          </a:p>
          <a:p>
            <a:pPr>
              <a:buClr>
                <a:schemeClr val="accent3"/>
              </a:buClr>
            </a:pPr>
            <a:r>
              <a:rPr lang="en-US" b="1" u="sng" dirty="0"/>
              <a:t>Trans Fat </a:t>
            </a:r>
            <a:r>
              <a:rPr lang="en-US" dirty="0"/>
              <a:t>– </a:t>
            </a:r>
            <a:r>
              <a:rPr lang="en-US" dirty="0" smtClean="0"/>
              <a:t>means </a:t>
            </a:r>
            <a:r>
              <a:rPr lang="en-US" dirty="0"/>
              <a:t>that hydrogen atoms have been added to an unsaturated fatty acid to turn the double bonds into single bonds, thus “flattening” the molecule. The molecule can now become a solid at room temperature and will have a longer shelf life</a:t>
            </a:r>
            <a:r>
              <a:rPr lang="en-US" dirty="0" smtClean="0"/>
              <a:t>.</a:t>
            </a:r>
          </a:p>
          <a:p>
            <a:endParaRPr lang="en-US" sz="1300" dirty="0"/>
          </a:p>
          <a:p>
            <a:pPr lvl="1"/>
            <a:r>
              <a:rPr lang="en-US" dirty="0" smtClean="0"/>
              <a:t>Referenced as “bad” fats, </a:t>
            </a:r>
            <a:r>
              <a:rPr lang="en-US" dirty="0"/>
              <a:t>o</a:t>
            </a:r>
            <a:r>
              <a:rPr lang="en-US" dirty="0" smtClean="0"/>
              <a:t>ften </a:t>
            </a:r>
            <a:r>
              <a:rPr lang="en-US" dirty="0"/>
              <a:t>found in fast foods, </a:t>
            </a:r>
            <a:r>
              <a:rPr lang="en-US" dirty="0" smtClean="0"/>
              <a:t>as well as snack</a:t>
            </a:r>
            <a:r>
              <a:rPr lang="en-US" dirty="0"/>
              <a:t>, baked, and fried foods.</a:t>
            </a:r>
          </a:p>
          <a:p>
            <a:endParaRPr lang="en-US" dirty="0"/>
          </a:p>
        </p:txBody>
      </p:sp>
      <p:pic>
        <p:nvPicPr>
          <p:cNvPr id="1026" name="Picture 2" descr="saturated"/>
          <p:cNvPicPr>
            <a:picLocks noChangeAspect="1" noChangeArrowheads="1"/>
          </p:cNvPicPr>
          <p:nvPr/>
        </p:nvPicPr>
        <p:blipFill rotWithShape="1">
          <a:blip r:embed="rId3">
            <a:extLst>
              <a:ext uri="{28A0092B-C50C-407E-A947-70E740481C1C}">
                <a14:useLocalDpi xmlns:a14="http://schemas.microsoft.com/office/drawing/2010/main" val="0"/>
              </a:ext>
            </a:extLst>
          </a:blip>
          <a:srcRect l="6504"/>
          <a:stretch/>
        </p:blipFill>
        <p:spPr bwMode="auto">
          <a:xfrm>
            <a:off x="5699760" y="1477032"/>
            <a:ext cx="3048000" cy="408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40311947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Vitamins</a:t>
            </a:r>
            <a:endParaRPr lang="en-US" dirty="0"/>
          </a:p>
        </p:txBody>
      </p:sp>
      <p:sp>
        <p:nvSpPr>
          <p:cNvPr id="11" name="Content Placeholder 4"/>
          <p:cNvSpPr>
            <a:spLocks noGrp="1"/>
          </p:cNvSpPr>
          <p:nvPr>
            <p:ph sz="quarter" idx="2"/>
          </p:nvPr>
        </p:nvSpPr>
        <p:spPr>
          <a:xfrm>
            <a:off x="531024" y="1143000"/>
            <a:ext cx="8155776" cy="2057400"/>
          </a:xfrm>
        </p:spPr>
        <p:txBody>
          <a:bodyPr>
            <a:normAutofit lnSpcReduction="10000"/>
          </a:bodyPr>
          <a:lstStyle/>
          <a:p>
            <a:pPr>
              <a:buClr>
                <a:schemeClr val="accent3"/>
              </a:buClr>
            </a:pPr>
            <a:r>
              <a:rPr lang="en-US" dirty="0"/>
              <a:t>Vitamins are organic molecules that are only needed in small quantities in our diets, but have diversified functions in our bodies. </a:t>
            </a:r>
          </a:p>
          <a:p>
            <a:pPr lvl="1"/>
            <a:r>
              <a:rPr lang="en-US" dirty="0" smtClean="0"/>
              <a:t>Vitamins do not provide calories</a:t>
            </a:r>
          </a:p>
          <a:p>
            <a:pPr>
              <a:buClr>
                <a:schemeClr val="accent3"/>
              </a:buClr>
            </a:pPr>
            <a:endParaRPr lang="en-US" sz="1000" dirty="0" smtClean="0"/>
          </a:p>
          <a:p>
            <a:pPr>
              <a:buClr>
                <a:schemeClr val="accent3"/>
              </a:buClr>
            </a:pPr>
            <a:r>
              <a:rPr lang="en-US" dirty="0" smtClean="0"/>
              <a:t>Two categories: </a:t>
            </a:r>
            <a:r>
              <a:rPr lang="en-US" b="1" dirty="0" smtClean="0"/>
              <a:t>water-soluble</a:t>
            </a:r>
            <a:r>
              <a:rPr lang="en-US" dirty="0" smtClean="0"/>
              <a:t> and </a:t>
            </a:r>
            <a:r>
              <a:rPr lang="en-US" b="1" dirty="0" smtClean="0"/>
              <a:t>fat-soluble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225384"/>
            <a:ext cx="5200650" cy="3007944"/>
          </a:xfrm>
          <a:prstGeom prst="rect">
            <a:avLst/>
          </a:prstGeom>
        </p:spPr>
      </p:pic>
      <p:sp>
        <p:nvSpPr>
          <p:cNvPr id="5" name="Rectangle 4"/>
          <p:cNvSpPr/>
          <p:nvPr/>
        </p:nvSpPr>
        <p:spPr>
          <a:xfrm>
            <a:off x="5734050" y="3886200"/>
            <a:ext cx="2590800" cy="1738938"/>
          </a:xfrm>
          <a:prstGeom prst="rect">
            <a:avLst/>
          </a:prstGeom>
        </p:spPr>
        <p:txBody>
          <a:bodyPr wrap="square">
            <a:spAutoFit/>
          </a:bodyPr>
          <a:lstStyle/>
          <a:p>
            <a:pPr marL="347472" lvl="1" indent="0" algn="ctr">
              <a:buNone/>
            </a:pPr>
            <a:r>
              <a:rPr lang="en-US" sz="1600" i="1" dirty="0" smtClean="0"/>
              <a:t>Vitamins can be found in the following foods:</a:t>
            </a:r>
          </a:p>
          <a:p>
            <a:pPr marL="347472" lvl="1" indent="0" algn="ctr">
              <a:buNone/>
            </a:pPr>
            <a:endParaRPr lang="en-US" sz="900" i="1" dirty="0"/>
          </a:p>
          <a:p>
            <a:pPr marL="742950" lvl="1" indent="-285750">
              <a:buFont typeface="Arial" pitchFamily="34" charset="0"/>
              <a:buChar char="•"/>
            </a:pPr>
            <a:r>
              <a:rPr lang="en-US" sz="1100" dirty="0" smtClean="0"/>
              <a:t>Tomatoes</a:t>
            </a:r>
            <a:endParaRPr lang="en-US" sz="1100" dirty="0"/>
          </a:p>
          <a:p>
            <a:pPr marL="742950" lvl="1" indent="-285750">
              <a:buFont typeface="Arial" pitchFamily="34" charset="0"/>
              <a:buChar char="•"/>
            </a:pPr>
            <a:r>
              <a:rPr lang="en-US" sz="1100" dirty="0" smtClean="0"/>
              <a:t>Broccoli</a:t>
            </a:r>
            <a:endParaRPr lang="en-US" sz="1100" dirty="0"/>
          </a:p>
          <a:p>
            <a:pPr marL="742950" lvl="1" indent="-285750">
              <a:buFont typeface="Arial" pitchFamily="34" charset="0"/>
              <a:buChar char="•"/>
            </a:pPr>
            <a:r>
              <a:rPr lang="en-US" sz="1100" dirty="0" smtClean="0"/>
              <a:t>Yogurt</a:t>
            </a:r>
            <a:endParaRPr lang="en-US" sz="1100" dirty="0"/>
          </a:p>
          <a:p>
            <a:pPr marL="742950" lvl="1" indent="-285750">
              <a:buFont typeface="Arial" pitchFamily="34" charset="0"/>
              <a:buChar char="•"/>
            </a:pPr>
            <a:r>
              <a:rPr lang="en-US" sz="1100" dirty="0" smtClean="0"/>
              <a:t>Oranges</a:t>
            </a:r>
            <a:endParaRPr lang="en-US" sz="1100" dirty="0"/>
          </a:p>
          <a:p>
            <a:pPr marL="742950" lvl="1" indent="-285750">
              <a:buFont typeface="Arial" pitchFamily="34" charset="0"/>
              <a:buChar char="•"/>
            </a:pPr>
            <a:r>
              <a:rPr lang="en-US" sz="1100" dirty="0" smtClean="0"/>
              <a:t>Eggs</a:t>
            </a:r>
            <a:endParaRPr lang="en-US" sz="1100" dirty="0"/>
          </a:p>
          <a:p>
            <a:pPr marL="742950" lvl="1" indent="-285750">
              <a:buFont typeface="Arial" pitchFamily="34" charset="0"/>
              <a:buChar char="•"/>
            </a:pPr>
            <a:r>
              <a:rPr lang="en-US" sz="1100" dirty="0"/>
              <a:t>Nuts</a:t>
            </a:r>
          </a:p>
        </p:txBody>
      </p:sp>
    </p:spTree>
    <p:extLst>
      <p:ext uri="{BB962C8B-B14F-4D97-AF65-F5344CB8AC3E}">
        <p14:creationId xmlns:p14="http://schemas.microsoft.com/office/powerpoint/2010/main" val="1932909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940" y="381000"/>
            <a:ext cx="8183880" cy="609600"/>
          </a:xfrm>
        </p:spPr>
        <p:txBody>
          <a:bodyPr>
            <a:normAutofit fontScale="90000"/>
          </a:bodyPr>
          <a:lstStyle/>
          <a:p>
            <a:r>
              <a:rPr lang="en-US" dirty="0" smtClean="0"/>
              <a:t>Vitamins</a:t>
            </a:r>
            <a:endParaRPr lang="en-US" dirty="0"/>
          </a:p>
        </p:txBody>
      </p:sp>
      <p:sp>
        <p:nvSpPr>
          <p:cNvPr id="11" name="Content Placeholder 4"/>
          <p:cNvSpPr>
            <a:spLocks noGrp="1"/>
          </p:cNvSpPr>
          <p:nvPr>
            <p:ph sz="quarter" idx="2"/>
          </p:nvPr>
        </p:nvSpPr>
        <p:spPr>
          <a:xfrm>
            <a:off x="511892" y="995679"/>
            <a:ext cx="8231976" cy="1219200"/>
          </a:xfrm>
        </p:spPr>
        <p:txBody>
          <a:bodyPr>
            <a:normAutofit/>
          </a:bodyPr>
          <a:lstStyle/>
          <a:p>
            <a:pPr lvl="1"/>
            <a:r>
              <a:rPr lang="en-US" b="1" dirty="0" smtClean="0"/>
              <a:t>Water-soluble</a:t>
            </a:r>
            <a:r>
              <a:rPr lang="en-US" dirty="0" smtClean="0"/>
              <a:t> </a:t>
            </a:r>
            <a:r>
              <a:rPr lang="en-US" dirty="0"/>
              <a:t>vitamins dissolve in water and are not stored by the body. Since they are eliminated in urine, we require a continuous daily supply in our diet</a:t>
            </a:r>
            <a:r>
              <a:rPr lang="en-US" dirty="0" smtClean="0"/>
              <a:t>.</a:t>
            </a:r>
          </a:p>
          <a:p>
            <a:pPr marL="347472" lvl="1" indent="0">
              <a:buNone/>
            </a:pPr>
            <a:endParaRPr lang="en-US" sz="900" dirty="0" smtClean="0"/>
          </a:p>
          <a:p>
            <a:endParaRPr lang="en-US" dirty="0"/>
          </a:p>
        </p:txBody>
      </p:sp>
      <p:pic>
        <p:nvPicPr>
          <p:cNvPr id="2050" name="Picture 2" descr="41T-01a-VitaminReqWatSo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8120" y="2057401"/>
            <a:ext cx="6151880" cy="3965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36520639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83880" cy="609600"/>
          </a:xfrm>
        </p:spPr>
        <p:txBody>
          <a:bodyPr>
            <a:normAutofit fontScale="90000"/>
          </a:bodyPr>
          <a:lstStyle/>
          <a:p>
            <a:r>
              <a:rPr lang="en-US" dirty="0" smtClean="0"/>
              <a:t>Vitamins</a:t>
            </a:r>
            <a:endParaRPr lang="en-US" dirty="0"/>
          </a:p>
        </p:txBody>
      </p:sp>
      <p:sp>
        <p:nvSpPr>
          <p:cNvPr id="11" name="Content Placeholder 4"/>
          <p:cNvSpPr>
            <a:spLocks noGrp="1"/>
          </p:cNvSpPr>
          <p:nvPr>
            <p:ph sz="quarter" idx="2"/>
          </p:nvPr>
        </p:nvSpPr>
        <p:spPr>
          <a:xfrm>
            <a:off x="533400" y="914400"/>
            <a:ext cx="8231976" cy="1676400"/>
          </a:xfrm>
        </p:spPr>
        <p:txBody>
          <a:bodyPr>
            <a:normAutofit/>
          </a:bodyPr>
          <a:lstStyle/>
          <a:p>
            <a:pPr marL="347472" lvl="1" indent="0">
              <a:buNone/>
            </a:pPr>
            <a:endParaRPr lang="en-US" sz="900" dirty="0" smtClean="0"/>
          </a:p>
          <a:p>
            <a:pPr lvl="1"/>
            <a:r>
              <a:rPr lang="en-US" b="1" dirty="0"/>
              <a:t>Fat-soluble</a:t>
            </a:r>
            <a:r>
              <a:rPr lang="en-US" dirty="0"/>
              <a:t> vitamins </a:t>
            </a:r>
            <a:r>
              <a:rPr lang="en-US" dirty="0" smtClean="0"/>
              <a:t>dissolve </a:t>
            </a:r>
            <a:r>
              <a:rPr lang="en-US" dirty="0"/>
              <a:t>in fat before they are absorbed in the bloodstream to carry out their functions. Excesses of these vitamins are stored in the liver, and are not needed every day in the diet.</a:t>
            </a:r>
            <a:endParaRPr lang="en-US" dirty="0" smtClean="0"/>
          </a:p>
          <a:p>
            <a:endParaRPr lang="en-US" dirty="0"/>
          </a:p>
        </p:txBody>
      </p:sp>
      <p:pic>
        <p:nvPicPr>
          <p:cNvPr id="3074" name="Picture 2" descr="41T-01b-VitaminReqFatSo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677318"/>
            <a:ext cx="6495825" cy="301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Tree>
    <p:extLst>
      <p:ext uri="{BB962C8B-B14F-4D97-AF65-F5344CB8AC3E}">
        <p14:creationId xmlns:p14="http://schemas.microsoft.com/office/powerpoint/2010/main" val="152620769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MSI 1">
      <a:dk1>
        <a:srgbClr val="00AFFF"/>
      </a:dk1>
      <a:lt1>
        <a:srgbClr val="FFFFFF"/>
      </a:lt1>
      <a:dk2>
        <a:srgbClr val="330099"/>
      </a:dk2>
      <a:lt2>
        <a:srgbClr val="EEECE1"/>
      </a:lt2>
      <a:accent1>
        <a:srgbClr val="7FCC00"/>
      </a:accent1>
      <a:accent2>
        <a:srgbClr val="FF00B3"/>
      </a:accent2>
      <a:accent3>
        <a:srgbClr val="FF7F00"/>
      </a:accent3>
      <a:accent4>
        <a:srgbClr val="FFEB00"/>
      </a:accent4>
      <a:accent5>
        <a:srgbClr val="390099"/>
      </a:accent5>
      <a:accent6>
        <a:srgbClr val="8DAFC8"/>
      </a:accent6>
      <a:hlink>
        <a:srgbClr val="7FCC00"/>
      </a:hlink>
      <a:folHlink>
        <a:srgbClr val="FFEB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7832</TotalTime>
  <Words>3649</Words>
  <Application>Microsoft Office PowerPoint</Application>
  <PresentationFormat>On-screen Show (4:3)</PresentationFormat>
  <Paragraphs>374</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Aspect</vt:lpstr>
      <vt:lpstr>Nutrition</vt:lpstr>
      <vt:lpstr>Nutrition</vt:lpstr>
      <vt:lpstr>Essential Nutrients</vt:lpstr>
      <vt:lpstr>Proteins</vt:lpstr>
      <vt:lpstr>Fats</vt:lpstr>
      <vt:lpstr>Fats</vt:lpstr>
      <vt:lpstr>Vitamins</vt:lpstr>
      <vt:lpstr>Vitamins</vt:lpstr>
      <vt:lpstr>Vitamins</vt:lpstr>
      <vt:lpstr>Minerals</vt:lpstr>
      <vt:lpstr>Non-essential Nutrients</vt:lpstr>
      <vt:lpstr>Carbohydrates</vt:lpstr>
      <vt:lpstr>How can we apply this knowledge to our lives?</vt:lpstr>
      <vt:lpstr>Grains</vt:lpstr>
      <vt:lpstr>Vegetables</vt:lpstr>
      <vt:lpstr>Fruits</vt:lpstr>
      <vt:lpstr>Dairy</vt:lpstr>
      <vt:lpstr>Here are a few other things to look out for when planning  your meals…. </vt:lpstr>
      <vt:lpstr>Sodium</vt:lpstr>
      <vt:lpstr>Sodium</vt:lpstr>
      <vt:lpstr>Sodium</vt:lpstr>
      <vt:lpstr>Sugar</vt:lpstr>
      <vt:lpstr>Sugar</vt:lpstr>
      <vt:lpstr>Sugar</vt:lpstr>
      <vt:lpstr>Do you know where you can find the nutrition information about the foods you are eating?</vt:lpstr>
      <vt:lpstr>Nutrition Facts Label</vt:lpstr>
      <vt:lpstr>Nutrition Facts Label</vt:lpstr>
      <vt:lpstr>Nutrition Facts Label</vt:lpstr>
      <vt:lpstr>Nutrition Facts Label</vt:lpstr>
      <vt:lpstr>Nutrition Facts Label</vt:lpstr>
      <vt:lpstr>Nutrition Facts Label</vt:lpstr>
      <vt:lpstr>PowerPoint Presentation</vt:lpstr>
    </vt:vector>
  </TitlesOfParts>
  <Company>Microsoft Corporation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benefits</dc:title>
  <dc:creator>Laura Rico-Beck</dc:creator>
  <cp:lastModifiedBy>Jason Dupuis</cp:lastModifiedBy>
  <cp:revision>778</cp:revision>
  <dcterms:created xsi:type="dcterms:W3CDTF">2010-02-05T17:46:53Z</dcterms:created>
  <dcterms:modified xsi:type="dcterms:W3CDTF">2014-09-16T20:57:13Z</dcterms:modified>
</cp:coreProperties>
</file>